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75" r:id="rId5"/>
    <p:sldId id="280" r:id="rId6"/>
    <p:sldId id="284" r:id="rId7"/>
    <p:sldId id="281" r:id="rId8"/>
    <p:sldId id="285" r:id="rId9"/>
    <p:sldId id="282" r:id="rId10"/>
    <p:sldId id="286" r:id="rId11"/>
    <p:sldId id="283" r:id="rId12"/>
    <p:sldId id="287" r:id="rId13"/>
    <p:sldId id="270" r:id="rId14"/>
    <p:sldId id="351" r:id="rId15"/>
    <p:sldId id="276" r:id="rId16"/>
    <p:sldId id="271" r:id="rId17"/>
    <p:sldId id="277" r:id="rId18"/>
    <p:sldId id="273" r:id="rId19"/>
    <p:sldId id="279" r:id="rId20"/>
    <p:sldId id="272" r:id="rId21"/>
    <p:sldId id="278" r:id="rId22"/>
    <p:sldId id="274" r:id="rId23"/>
    <p:sldId id="269" r:id="rId24"/>
    <p:sldId id="298" r:id="rId25"/>
    <p:sldId id="299" r:id="rId26"/>
    <p:sldId id="311" r:id="rId27"/>
    <p:sldId id="316" r:id="rId28"/>
    <p:sldId id="318" r:id="rId29"/>
    <p:sldId id="301" r:id="rId30"/>
    <p:sldId id="305" r:id="rId31"/>
    <p:sldId id="303" r:id="rId32"/>
    <p:sldId id="307" r:id="rId33"/>
    <p:sldId id="302" r:id="rId34"/>
    <p:sldId id="306" r:id="rId35"/>
    <p:sldId id="319" r:id="rId36"/>
    <p:sldId id="324" r:id="rId37"/>
    <p:sldId id="320" r:id="rId38"/>
    <p:sldId id="325" r:id="rId39"/>
    <p:sldId id="321" r:id="rId40"/>
    <p:sldId id="326" r:id="rId41"/>
    <p:sldId id="327" r:id="rId42"/>
    <p:sldId id="323" r:id="rId43"/>
    <p:sldId id="329" r:id="rId44"/>
    <p:sldId id="328" r:id="rId45"/>
    <p:sldId id="308" r:id="rId46"/>
    <p:sldId id="313" r:id="rId47"/>
    <p:sldId id="309" r:id="rId48"/>
    <p:sldId id="314" r:id="rId49"/>
    <p:sldId id="310" r:id="rId50"/>
    <p:sldId id="315" r:id="rId51"/>
    <p:sldId id="312" r:id="rId52"/>
    <p:sldId id="317" r:id="rId53"/>
    <p:sldId id="330" r:id="rId54"/>
    <p:sldId id="335" r:id="rId55"/>
    <p:sldId id="331" r:id="rId56"/>
    <p:sldId id="336" r:id="rId57"/>
    <p:sldId id="350" r:id="rId58"/>
    <p:sldId id="332" r:id="rId59"/>
    <p:sldId id="337" r:id="rId60"/>
    <p:sldId id="333" r:id="rId61"/>
    <p:sldId id="338" r:id="rId62"/>
    <p:sldId id="334" r:id="rId63"/>
    <p:sldId id="339" r:id="rId64"/>
    <p:sldId id="340" r:id="rId65"/>
    <p:sldId id="345" r:id="rId66"/>
    <p:sldId id="341" r:id="rId67"/>
    <p:sldId id="346" r:id="rId68"/>
    <p:sldId id="342" r:id="rId69"/>
    <p:sldId id="347" r:id="rId70"/>
    <p:sldId id="343" r:id="rId71"/>
    <p:sldId id="348" r:id="rId72"/>
    <p:sldId id="344" r:id="rId73"/>
    <p:sldId id="349" r:id="rId74"/>
    <p:sldId id="288" r:id="rId75"/>
    <p:sldId id="293" r:id="rId76"/>
    <p:sldId id="289" r:id="rId77"/>
    <p:sldId id="294" r:id="rId78"/>
    <p:sldId id="290" r:id="rId79"/>
    <p:sldId id="295" r:id="rId80"/>
    <p:sldId id="291" r:id="rId81"/>
    <p:sldId id="296" r:id="rId82"/>
    <p:sldId id="292" r:id="rId83"/>
    <p:sldId id="297" r:id="rId8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0000"/>
    <a:srgbClr val="045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72" d="100"/>
          <a:sy n="72" d="100"/>
        </p:scale>
        <p:origin x="66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2535CF3-2F2E-464D-B781-21D08D4A9AD1}" type="datetimeFigureOut">
              <a:rPr lang="ru-RU" smtClean="0"/>
              <a:pPr/>
              <a:t>10.12.2022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4172340069"/>
      </p:ext>
    </p:extLst>
  </p:cSld>
  <p:clrMapOvr>
    <a:masterClrMapping/>
  </p:clrMapOvr>
  <p:transition advTm="40000">
    <p:sndAc>
      <p:stSnd>
        <p:snd r:embed="rId1" name="las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535CF3-2F2E-464D-B781-21D08D4A9AD1}" type="datetimeFigureOut">
              <a:rPr lang="ru-RU" smtClean="0"/>
              <a:pPr/>
              <a:t>10.12.2022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2475627775"/>
      </p:ext>
    </p:extLst>
  </p:cSld>
  <p:clrMapOvr>
    <a:masterClrMapping/>
  </p:clrMapOvr>
  <p:transition advTm="40000">
    <p:sndAc>
      <p:stSnd>
        <p:snd r:embed="rId1" name="las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535CF3-2F2E-464D-B781-21D08D4A9AD1}" type="datetimeFigureOut">
              <a:rPr lang="ru-RU" smtClean="0"/>
              <a:pPr/>
              <a:t>10.12.2022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8696651"/>
      </p:ext>
    </p:extLst>
  </p:cSld>
  <p:clrMapOvr>
    <a:masterClrMapping/>
  </p:clrMapOvr>
  <p:transition advTm="40000">
    <p:sndAc>
      <p:stSnd>
        <p:snd r:embed="rId1" name="las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535CF3-2F2E-464D-B781-21D08D4A9AD1}" type="datetimeFigureOut">
              <a:rPr lang="ru-RU" smtClean="0"/>
              <a:pPr/>
              <a:t>10.12.2022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3364786892"/>
      </p:ext>
    </p:extLst>
  </p:cSld>
  <p:clrMapOvr>
    <a:masterClrMapping/>
  </p:clrMapOvr>
  <p:transition advTm="40000">
    <p:sndAc>
      <p:stSnd>
        <p:snd r:embed="rId1" name="las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2535CF3-2F2E-464D-B781-21D08D4A9AD1}" type="datetimeFigureOut">
              <a:rPr lang="ru-RU" smtClean="0"/>
              <a:pPr/>
              <a:t>10.12.2022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4075354038"/>
      </p:ext>
    </p:extLst>
  </p:cSld>
  <p:clrMapOvr>
    <a:masterClrMapping/>
  </p:clrMapOvr>
  <p:transition advTm="40000">
    <p:sndAc>
      <p:stSnd>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2535CF3-2F2E-464D-B781-21D08D4A9AD1}" type="datetimeFigureOut">
              <a:rPr lang="ru-RU" smtClean="0"/>
              <a:pPr/>
              <a:t>10.12.2022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658515219"/>
      </p:ext>
    </p:extLst>
  </p:cSld>
  <p:clrMapOvr>
    <a:masterClrMapping/>
  </p:clrMapOvr>
  <p:transition advTm="40000">
    <p:sndAc>
      <p:stSnd>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2535CF3-2F2E-464D-B781-21D08D4A9AD1}" type="datetimeFigureOut">
              <a:rPr lang="ru-RU" smtClean="0"/>
              <a:pPr/>
              <a:t>10.12.2022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3170949402"/>
      </p:ext>
    </p:extLst>
  </p:cSld>
  <p:clrMapOvr>
    <a:masterClrMapping/>
  </p:clrMapOvr>
  <p:transition advTm="40000">
    <p:sndAc>
      <p:stSnd>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2535CF3-2F2E-464D-B781-21D08D4A9AD1}" type="datetimeFigureOut">
              <a:rPr lang="ru-RU" smtClean="0"/>
              <a:pPr/>
              <a:t>10.12.2022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454384517"/>
      </p:ext>
    </p:extLst>
  </p:cSld>
  <p:clrMapOvr>
    <a:masterClrMapping/>
  </p:clrMapOvr>
  <p:transition advTm="40000">
    <p:sndAc>
      <p:stSnd>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535CF3-2F2E-464D-B781-21D08D4A9AD1}" type="datetimeFigureOut">
              <a:rPr lang="ru-RU" smtClean="0"/>
              <a:pPr/>
              <a:t>10.12.2022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546815142"/>
      </p:ext>
    </p:extLst>
  </p:cSld>
  <p:clrMapOvr>
    <a:masterClrMapping/>
  </p:clrMapOvr>
  <p:transition advTm="40000">
    <p:sndAc>
      <p:stSnd>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2535CF3-2F2E-464D-B781-21D08D4A9AD1}" type="datetimeFigureOut">
              <a:rPr lang="ru-RU" smtClean="0"/>
              <a:pPr/>
              <a:t>10.12.2022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2170759153"/>
      </p:ext>
    </p:extLst>
  </p:cSld>
  <p:clrMapOvr>
    <a:masterClrMapping/>
  </p:clrMapOvr>
  <p:transition advTm="40000">
    <p:sndAc>
      <p:stSnd>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2535CF3-2F2E-464D-B781-21D08D4A9AD1}" type="datetimeFigureOut">
              <a:rPr lang="ru-RU" smtClean="0"/>
              <a:pPr/>
              <a:t>10.12.2022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2844591265"/>
      </p:ext>
    </p:extLst>
  </p:cSld>
  <p:clrMapOvr>
    <a:masterClrMapping/>
  </p:clrMapOvr>
  <p:transition advTm="40000">
    <p:sndAc>
      <p:stSnd>
        <p:snd r:embed="rId1" name="las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35CF3-2F2E-464D-B781-21D08D4A9AD1}" type="datetimeFigureOut">
              <a:rPr lang="ru-RU" smtClean="0"/>
              <a:pPr/>
              <a:t>10.12.2022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FB75D-ADB6-4A03-9DCE-F532D16100C2}" type="slidenum">
              <a:rPr lang="ru-RU" smtClean="0"/>
              <a:pPr/>
              <a:t>‹#›</a:t>
            </a:fld>
            <a:endParaRPr lang="ru-RU"/>
          </a:p>
        </p:txBody>
      </p:sp>
    </p:spTree>
    <p:extLst>
      <p:ext uri="{BB962C8B-B14F-4D97-AF65-F5344CB8AC3E}">
        <p14:creationId xmlns:p14="http://schemas.microsoft.com/office/powerpoint/2010/main" val="1982205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40000">
    <p:sndAc>
      <p:stSnd>
        <p:snd r:embed="rId13" name="laser.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37.xml"/><Relationship Id="rId18" Type="http://schemas.openxmlformats.org/officeDocument/2006/relationships/slide" Target="slide39.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20.xml"/><Relationship Id="rId7" Type="http://schemas.openxmlformats.org/officeDocument/2006/relationships/slide" Target="slide24.xml"/><Relationship Id="rId12" Type="http://schemas.openxmlformats.org/officeDocument/2006/relationships/slide" Target="slide26.xml"/><Relationship Id="rId17" Type="http://schemas.openxmlformats.org/officeDocument/2006/relationships/slide" Target="slide29.xml"/><Relationship Id="rId25" Type="http://schemas.openxmlformats.org/officeDocument/2006/relationships/image" Target="../media/image8.jpeg"/><Relationship Id="rId2" Type="http://schemas.openxmlformats.org/officeDocument/2006/relationships/image" Target="../media/image3.png"/><Relationship Id="rId16" Type="http://schemas.openxmlformats.org/officeDocument/2006/relationships/slide" Target="slide18.xml"/><Relationship Id="rId20"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6.xml"/><Relationship Id="rId24" Type="http://schemas.openxmlformats.org/officeDocument/2006/relationships/slide" Target="slide11.xml"/><Relationship Id="rId5" Type="http://schemas.openxmlformats.org/officeDocument/2006/relationships/image" Target="../media/image4.jpeg"/><Relationship Id="rId15" Type="http://schemas.openxmlformats.org/officeDocument/2006/relationships/image" Target="../media/image6.jpeg"/><Relationship Id="rId23" Type="http://schemas.openxmlformats.org/officeDocument/2006/relationships/slide" Target="slide41.xml"/><Relationship Id="rId28" Type="http://schemas.openxmlformats.org/officeDocument/2006/relationships/slide" Target="slide43.xml"/><Relationship Id="rId10" Type="http://schemas.openxmlformats.org/officeDocument/2006/relationships/image" Target="../media/image5.jpeg"/><Relationship Id="rId19"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5.xml"/><Relationship Id="rId14" Type="http://schemas.openxmlformats.org/officeDocument/2006/relationships/slide" Target="slide7.xml"/><Relationship Id="rId22" Type="http://schemas.openxmlformats.org/officeDocument/2006/relationships/slide" Target="slide31.xml"/><Relationship Id="rId27"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59.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9.png"/><Relationship Id="rId4" Type="http://schemas.openxmlformats.org/officeDocument/2006/relationships/slide" Target="slide71.xml"/></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563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4000" u="sng" dirty="0">
                <a:solidFill>
                  <a:schemeClr val="bg1"/>
                </a:solidFill>
              </a:rPr>
              <a:t>Platform as a service </a:t>
            </a:r>
            <a:r>
              <a:rPr lang="en-US" sz="4000" dirty="0">
                <a:solidFill>
                  <a:schemeClr val="bg1"/>
                </a:solidFill>
              </a:rPr>
              <a:t>is a service where users receive a computing operating system and related components over the Internet.</a:t>
            </a:r>
          </a:p>
          <a:p>
            <a:pPr marL="0" indent="0" algn="ctr">
              <a:buNone/>
            </a:pPr>
            <a:r>
              <a:rPr lang="en-US" sz="4000" u="sng" dirty="0">
                <a:solidFill>
                  <a:schemeClr val="bg1"/>
                </a:solidFill>
              </a:rPr>
              <a:t>Infrastructure as a Service </a:t>
            </a:r>
            <a:r>
              <a:rPr lang="en-US" sz="4000" dirty="0">
                <a:solidFill>
                  <a:schemeClr val="bg1"/>
                </a:solidFill>
              </a:rPr>
              <a:t>delivers such elements as servers and software over the Internet.</a:t>
            </a:r>
          </a:p>
          <a:p>
            <a:pPr marL="0" indent="0" algn="ctr">
              <a:buNone/>
            </a:pPr>
            <a:r>
              <a:rPr lang="en-US" sz="4000" u="sng" dirty="0">
                <a:solidFill>
                  <a:schemeClr val="bg1"/>
                </a:solidFill>
              </a:rPr>
              <a:t>Software as a Service</a:t>
            </a:r>
            <a:r>
              <a:rPr lang="en-US" sz="4000" dirty="0">
                <a:solidFill>
                  <a:schemeClr val="bg1"/>
                </a:solidFill>
              </a:rPr>
              <a:t> is a service where users receive applications over the Internet instead of buying and installing them.</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1183137395"/>
      </p:ext>
    </p:extLst>
  </p:cSld>
  <p:clrMapOvr>
    <a:masterClrMapping/>
  </p:clrMapOvr>
  <p:transition>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9" name="Прямоугольник 8">
            <a:extLst>
              <a:ext uri="{FF2B5EF4-FFF2-40B4-BE49-F238E27FC236}">
                <a16:creationId xmlns:a16="http://schemas.microsoft.com/office/drawing/2014/main" id="{0F7BB4D4-59B9-4E3A-A909-04120D2223CD}"/>
              </a:ext>
            </a:extLst>
          </p:cNvPr>
          <p:cNvSpPr/>
          <p:nvPr/>
        </p:nvSpPr>
        <p:spPr>
          <a:xfrm>
            <a:off x="463827" y="968504"/>
            <a:ext cx="12162166" cy="5262979"/>
          </a:xfrm>
          <a:prstGeom prst="rect">
            <a:avLst/>
          </a:prstGeom>
        </p:spPr>
        <p:txBody>
          <a:bodyPr wrap="square">
            <a:spAutoFit/>
          </a:bodyPr>
          <a:lstStyle/>
          <a:p>
            <a:r>
              <a:rPr lang="en-US" sz="4800" dirty="0">
                <a:solidFill>
                  <a:schemeClr val="bg1"/>
                </a:solidFill>
              </a:rPr>
              <a:t>Give definitions to these words:</a:t>
            </a:r>
          </a:p>
          <a:p>
            <a:pPr marL="914400" indent="-914400">
              <a:buAutoNum type="arabicPeriod"/>
            </a:pPr>
            <a:r>
              <a:rPr lang="en-US" sz="4800" dirty="0">
                <a:solidFill>
                  <a:schemeClr val="bg1"/>
                </a:solidFill>
              </a:rPr>
              <a:t>Sweep</a:t>
            </a:r>
          </a:p>
          <a:p>
            <a:pPr marL="914400" indent="-914400">
              <a:buAutoNum type="arabicPeriod"/>
            </a:pPr>
            <a:r>
              <a:rPr lang="en-US" sz="4800" dirty="0">
                <a:solidFill>
                  <a:schemeClr val="bg1"/>
                </a:solidFill>
              </a:rPr>
              <a:t>Rootkit</a:t>
            </a:r>
          </a:p>
          <a:p>
            <a:pPr marL="914400" indent="-914400">
              <a:buAutoNum type="arabicPeriod"/>
            </a:pPr>
            <a:r>
              <a:rPr lang="en-US" sz="4800" dirty="0">
                <a:solidFill>
                  <a:schemeClr val="bg1"/>
                </a:solidFill>
              </a:rPr>
              <a:t>Toggle</a:t>
            </a:r>
          </a:p>
          <a:p>
            <a:pPr marL="914400" indent="-914400">
              <a:buAutoNum type="arabicPeriod"/>
            </a:pPr>
            <a:r>
              <a:rPr lang="en-US" sz="4800" dirty="0">
                <a:solidFill>
                  <a:schemeClr val="bg1"/>
                </a:solidFill>
              </a:rPr>
              <a:t>Lab-on-a chip</a:t>
            </a:r>
          </a:p>
          <a:p>
            <a:endParaRPr lang="en-US" sz="4800" dirty="0">
              <a:solidFill>
                <a:schemeClr val="bg1"/>
              </a:solidFill>
            </a:endParaRPr>
          </a:p>
          <a:p>
            <a:r>
              <a:rPr lang="en-US" sz="4800" dirty="0"/>
              <a:t> </a:t>
            </a:r>
            <a:endParaRPr lang="ru-RU" sz="4800" dirty="0"/>
          </a:p>
        </p:txBody>
      </p:sp>
    </p:spTree>
    <p:extLst>
      <p:ext uri="{BB962C8B-B14F-4D97-AF65-F5344CB8AC3E}">
        <p14:creationId xmlns:p14="http://schemas.microsoft.com/office/powerpoint/2010/main" val="1279217972"/>
      </p:ext>
    </p:extLst>
  </p:cSld>
  <p:clrMapOvr>
    <a:masterClrMapping/>
  </p:clrMapOvr>
  <p:transition advTm="40000">
    <p:sndAc>
      <p:stSnd>
        <p:snd r:embed="rId2" name="laser.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742950" indent="-742950" algn="ctr">
              <a:buAutoNum type="arabicPeriod"/>
            </a:pPr>
            <a:r>
              <a:rPr lang="en-US" sz="3200" dirty="0">
                <a:solidFill>
                  <a:schemeClr val="bg1"/>
                </a:solidFill>
              </a:rPr>
              <a:t>To </a:t>
            </a:r>
            <a:r>
              <a:rPr lang="en-US" sz="3200" u="sng" dirty="0">
                <a:solidFill>
                  <a:schemeClr val="bg1"/>
                </a:solidFill>
              </a:rPr>
              <a:t>sweep</a:t>
            </a:r>
            <a:r>
              <a:rPr lang="en-US" sz="3200" dirty="0">
                <a:solidFill>
                  <a:schemeClr val="bg1"/>
                </a:solidFill>
              </a:rPr>
              <a:t> a computer system is to search it for computer viruses.</a:t>
            </a:r>
          </a:p>
          <a:p>
            <a:pPr marL="742950" indent="-742950" algn="ctr">
              <a:buAutoNum type="arabicPeriod"/>
            </a:pPr>
            <a:r>
              <a:rPr lang="en-US" sz="3200" dirty="0">
                <a:solidFill>
                  <a:schemeClr val="bg1"/>
                </a:solidFill>
              </a:rPr>
              <a:t>A </a:t>
            </a:r>
            <a:r>
              <a:rPr lang="en-US" sz="3200" u="sng" dirty="0">
                <a:solidFill>
                  <a:schemeClr val="bg1"/>
                </a:solidFill>
              </a:rPr>
              <a:t>rootkit</a:t>
            </a:r>
            <a:r>
              <a:rPr lang="en-US" sz="3200" dirty="0">
                <a:solidFill>
                  <a:schemeClr val="bg1"/>
                </a:solidFill>
              </a:rPr>
              <a:t> is a type of computer virus that is created to gain total control over a computer system by overwriting parts of its operating system.</a:t>
            </a:r>
          </a:p>
          <a:p>
            <a:pPr marL="742950" indent="-742950" algn="ctr">
              <a:buAutoNum type="arabicPeriod"/>
            </a:pPr>
            <a:r>
              <a:rPr lang="en-US" sz="3200" dirty="0">
                <a:solidFill>
                  <a:schemeClr val="bg1"/>
                </a:solidFill>
              </a:rPr>
              <a:t>To </a:t>
            </a:r>
            <a:r>
              <a:rPr lang="en-US" sz="3200" u="sng" dirty="0">
                <a:solidFill>
                  <a:schemeClr val="bg1"/>
                </a:solidFill>
              </a:rPr>
              <a:t>toggle</a:t>
            </a:r>
            <a:r>
              <a:rPr lang="en-US" sz="3200" dirty="0">
                <a:solidFill>
                  <a:schemeClr val="bg1"/>
                </a:solidFill>
              </a:rPr>
              <a:t> is to move from one file or setting to another.</a:t>
            </a:r>
          </a:p>
          <a:p>
            <a:pPr marL="742950" indent="-742950" algn="ctr">
              <a:buAutoNum type="arabicPeriod"/>
            </a:pPr>
            <a:r>
              <a:rPr lang="en-US" sz="3200" dirty="0">
                <a:solidFill>
                  <a:schemeClr val="bg1"/>
                </a:solidFill>
              </a:rPr>
              <a:t>A </a:t>
            </a:r>
            <a:r>
              <a:rPr lang="en-US" sz="3200" u="sng" dirty="0">
                <a:solidFill>
                  <a:schemeClr val="bg1"/>
                </a:solidFill>
              </a:rPr>
              <a:t>lab–on–a-chip </a:t>
            </a:r>
            <a:r>
              <a:rPr lang="en-US" sz="3200" dirty="0">
                <a:solidFill>
                  <a:schemeClr val="bg1"/>
                </a:solidFill>
              </a:rPr>
              <a:t>is a tiny device that holds cells and fluid that a doctor can analyze easily.</a:t>
            </a:r>
          </a:p>
          <a:p>
            <a:pPr marL="0" indent="0" algn="ctr">
              <a:buNone/>
            </a:pPr>
            <a:endParaRPr lang="en-US" sz="3200" dirty="0">
              <a:solidFill>
                <a:schemeClr val="bg1"/>
              </a:solidFill>
            </a:endParaRPr>
          </a:p>
        </p:txBody>
      </p:sp>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2772014442"/>
      </p:ext>
    </p:extLst>
  </p:cSld>
  <p:clrMapOvr>
    <a:masterClrMapping/>
  </p:clrMapOvr>
  <p:transition>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CDD41BEC-8C77-4C2B-8249-50ED5120DB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843" y="225287"/>
            <a:ext cx="11131827" cy="4691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endParaRPr lang="ru-RU" dirty="0"/>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5" name="Рисунок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2371825241"/>
      </p:ext>
    </p:extLst>
  </p:cSld>
  <p:clrMapOvr>
    <a:masterClrMapping/>
  </p:clrMapOvr>
  <p:transition advTm="40000">
    <p:sndAc>
      <p:stSnd>
        <p:snd r:embed="rId2" name="laser.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7" name="Прямоугольник 6">
            <a:extLst>
              <a:ext uri="{FF2B5EF4-FFF2-40B4-BE49-F238E27FC236}">
                <a16:creationId xmlns:a16="http://schemas.microsoft.com/office/drawing/2014/main" id="{CEB2C1A2-324F-4EC4-8695-5A5FECB7ED8B}"/>
              </a:ext>
            </a:extLst>
          </p:cNvPr>
          <p:cNvSpPr/>
          <p:nvPr/>
        </p:nvSpPr>
        <p:spPr>
          <a:xfrm>
            <a:off x="808383" y="1166191"/>
            <a:ext cx="9819859" cy="2585323"/>
          </a:xfrm>
          <a:prstGeom prst="rect">
            <a:avLst/>
          </a:prstGeom>
        </p:spPr>
        <p:txBody>
          <a:bodyPr wrap="square">
            <a:spAutoFit/>
          </a:bodyPr>
          <a:lstStyle/>
          <a:p>
            <a:pPr marL="1371600" indent="-1371600" algn="ctr">
              <a:buAutoNum type="arabicPeriod"/>
            </a:pPr>
            <a:r>
              <a:rPr lang="en-US" sz="5400" dirty="0">
                <a:solidFill>
                  <a:schemeClr val="bg1"/>
                </a:solidFill>
              </a:rPr>
              <a:t>commission</a:t>
            </a:r>
          </a:p>
          <a:p>
            <a:pPr marL="1371600" indent="-1371600" algn="ctr">
              <a:buAutoNum type="arabicPeriod"/>
            </a:pPr>
            <a:r>
              <a:rPr lang="en-US" sz="5400" dirty="0">
                <a:solidFill>
                  <a:schemeClr val="bg1"/>
                </a:solidFill>
              </a:rPr>
              <a:t>above the fold</a:t>
            </a:r>
          </a:p>
          <a:p>
            <a:pPr marL="1371600" indent="-1371600" algn="ctr">
              <a:buAutoNum type="arabicPeriod"/>
            </a:pPr>
            <a:r>
              <a:rPr lang="en-US" sz="5400" dirty="0">
                <a:solidFill>
                  <a:schemeClr val="bg1"/>
                </a:solidFill>
              </a:rPr>
              <a:t>campaign</a:t>
            </a:r>
          </a:p>
        </p:txBody>
      </p:sp>
    </p:spTree>
    <p:extLst>
      <p:ext uri="{BB962C8B-B14F-4D97-AF65-F5344CB8AC3E}">
        <p14:creationId xmlns:p14="http://schemas.microsoft.com/office/powerpoint/2010/main" val="2186335240"/>
      </p:ext>
    </p:extLst>
  </p:cSld>
  <p:clrMapOvr>
    <a:masterClrMapping/>
  </p:clrMapOvr>
  <p:transition advTm="40000">
    <p:sndAc>
      <p:stSnd>
        <p:snd r:embed="rId2" name="laser.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endParaRPr lang="ru-RU" dirty="0"/>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10" name="Прямоугольник 9">
            <a:extLst>
              <a:ext uri="{FF2B5EF4-FFF2-40B4-BE49-F238E27FC236}">
                <a16:creationId xmlns:a16="http://schemas.microsoft.com/office/drawing/2014/main" id="{637D829B-0BD2-417A-A628-B0C94C3EEE55}"/>
              </a:ext>
            </a:extLst>
          </p:cNvPr>
          <p:cNvSpPr/>
          <p:nvPr/>
        </p:nvSpPr>
        <p:spPr>
          <a:xfrm>
            <a:off x="2941983" y="1139687"/>
            <a:ext cx="6202017" cy="2585323"/>
          </a:xfrm>
          <a:prstGeom prst="rect">
            <a:avLst/>
          </a:prstGeom>
        </p:spPr>
        <p:txBody>
          <a:bodyPr wrap="square">
            <a:spAutoFit/>
          </a:bodyPr>
          <a:lstStyle/>
          <a:p>
            <a:pPr marL="1371600" indent="-1371600" algn="ctr">
              <a:buAutoNum type="arabicPeriod"/>
            </a:pPr>
            <a:r>
              <a:rPr lang="en-US" sz="5400" dirty="0">
                <a:solidFill>
                  <a:schemeClr val="bg1"/>
                </a:solidFill>
              </a:rPr>
              <a:t>commission</a:t>
            </a:r>
          </a:p>
          <a:p>
            <a:pPr marL="1371600" indent="-1371600" algn="ctr">
              <a:buAutoNum type="arabicPeriod"/>
            </a:pPr>
            <a:r>
              <a:rPr lang="en-US" sz="5400" dirty="0">
                <a:solidFill>
                  <a:schemeClr val="bg1"/>
                </a:solidFill>
              </a:rPr>
              <a:t>above the fold</a:t>
            </a:r>
          </a:p>
          <a:p>
            <a:pPr marL="1371600" indent="-1371600" algn="ctr">
              <a:buAutoNum type="arabicPeriod"/>
            </a:pPr>
            <a:r>
              <a:rPr lang="en-US" sz="5400" dirty="0">
                <a:solidFill>
                  <a:schemeClr val="bg1"/>
                </a:solidFill>
              </a:rPr>
              <a:t>campaign</a:t>
            </a:r>
          </a:p>
        </p:txBody>
      </p:sp>
    </p:spTree>
    <p:extLst>
      <p:ext uri="{BB962C8B-B14F-4D97-AF65-F5344CB8AC3E}">
        <p14:creationId xmlns:p14="http://schemas.microsoft.com/office/powerpoint/2010/main" val="2621216759"/>
      </p:ext>
    </p:extLst>
  </p:cSld>
  <p:clrMapOvr>
    <a:masterClrMapping/>
  </p:clrMapOvr>
  <p:transition>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7" name="Объект 6">
            <a:extLst>
              <a:ext uri="{FF2B5EF4-FFF2-40B4-BE49-F238E27FC236}">
                <a16:creationId xmlns:a16="http://schemas.microsoft.com/office/drawing/2014/main" id="{9F4A87B0-AA39-4C50-953E-1001D463500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02365" y="344558"/>
            <a:ext cx="10827026" cy="443789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00767467"/>
      </p:ext>
    </p:extLst>
  </p:cSld>
  <p:clrMapOvr>
    <a:masterClrMapping/>
  </p:clrMapOvr>
  <p:transition advTm="40000">
    <p:sndAc>
      <p:stSnd>
        <p:snd r:embed="rId2" name="laser.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8" name="Прямоугольник 7">
            <a:extLst>
              <a:ext uri="{FF2B5EF4-FFF2-40B4-BE49-F238E27FC236}">
                <a16:creationId xmlns:a16="http://schemas.microsoft.com/office/drawing/2014/main" id="{59490164-8CA9-48C9-833B-D8C4D2B26A35}"/>
              </a:ext>
            </a:extLst>
          </p:cNvPr>
          <p:cNvSpPr/>
          <p:nvPr/>
        </p:nvSpPr>
        <p:spPr>
          <a:xfrm>
            <a:off x="2941983" y="1378226"/>
            <a:ext cx="7222434" cy="2585323"/>
          </a:xfrm>
          <a:prstGeom prst="rect">
            <a:avLst/>
          </a:prstGeom>
        </p:spPr>
        <p:txBody>
          <a:bodyPr wrap="square">
            <a:spAutoFit/>
          </a:bodyPr>
          <a:lstStyle/>
          <a:p>
            <a:pPr marL="1371600" indent="-1371600" algn="ctr">
              <a:buAutoNum type="arabicPeriod"/>
            </a:pPr>
            <a:r>
              <a:rPr lang="en-US" sz="5400" dirty="0">
                <a:solidFill>
                  <a:schemeClr val="bg1"/>
                </a:solidFill>
              </a:rPr>
              <a:t>applet</a:t>
            </a:r>
          </a:p>
          <a:p>
            <a:pPr marL="1371600" indent="-1371600" algn="ctr">
              <a:buAutoNum type="arabicPeriod"/>
            </a:pPr>
            <a:r>
              <a:rPr lang="en-US" sz="5400" dirty="0">
                <a:solidFill>
                  <a:schemeClr val="bg1"/>
                </a:solidFill>
              </a:rPr>
              <a:t>reliability</a:t>
            </a:r>
          </a:p>
          <a:p>
            <a:pPr marL="1371600" indent="-1371600" algn="ctr">
              <a:buAutoNum type="arabicPeriod"/>
            </a:pPr>
            <a:r>
              <a:rPr lang="en-US" sz="5400" dirty="0">
                <a:solidFill>
                  <a:schemeClr val="bg1"/>
                </a:solidFill>
              </a:rPr>
              <a:t>MPEG</a:t>
            </a:r>
          </a:p>
        </p:txBody>
      </p:sp>
    </p:spTree>
    <p:extLst>
      <p:ext uri="{BB962C8B-B14F-4D97-AF65-F5344CB8AC3E}">
        <p14:creationId xmlns:p14="http://schemas.microsoft.com/office/powerpoint/2010/main" val="228206614"/>
      </p:ext>
    </p:extLst>
  </p:cSld>
  <p:clrMapOvr>
    <a:masterClrMapping/>
  </p:clrMapOvr>
  <p:transition>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7" name="Объект 6">
            <a:extLst>
              <a:ext uri="{FF2B5EF4-FFF2-40B4-BE49-F238E27FC236}">
                <a16:creationId xmlns:a16="http://schemas.microsoft.com/office/drawing/2014/main" id="{51754C0E-864B-4947-8D69-BBF71D0D21B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37322" y="185531"/>
            <a:ext cx="11277600" cy="472552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88880824"/>
      </p:ext>
    </p:extLst>
  </p:cSld>
  <p:clrMapOvr>
    <a:masterClrMapping/>
  </p:clrMapOvr>
  <p:transition advTm="40000">
    <p:sndAc>
      <p:stSnd>
        <p:snd r:embed="rId2" name="laser.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914400" indent="-914400" algn="ctr">
              <a:buAutoNum type="arabicPeriod"/>
            </a:pPr>
            <a:r>
              <a:rPr lang="en-US" sz="5400" dirty="0">
                <a:solidFill>
                  <a:schemeClr val="bg1"/>
                </a:solidFill>
              </a:rPr>
              <a:t>Mac</a:t>
            </a:r>
          </a:p>
          <a:p>
            <a:pPr marL="914400" indent="-914400" algn="ctr">
              <a:buAutoNum type="arabicPeriod"/>
            </a:pPr>
            <a:r>
              <a:rPr lang="en-US" sz="5400" dirty="0">
                <a:solidFill>
                  <a:schemeClr val="bg1"/>
                </a:solidFill>
              </a:rPr>
              <a:t>prepress</a:t>
            </a:r>
          </a:p>
          <a:p>
            <a:pPr marL="914400" indent="-914400" algn="ctr">
              <a:buAutoNum type="arabicPeriod"/>
            </a:pPr>
            <a:r>
              <a:rPr lang="en-US" sz="5400" dirty="0">
                <a:solidFill>
                  <a:schemeClr val="bg1"/>
                </a:solidFill>
              </a:rPr>
              <a:t>color matching</a:t>
            </a:r>
          </a:p>
          <a:p>
            <a:pPr marL="914400" indent="-914400" algn="ctr">
              <a:buAutoNum type="arabicPeriod"/>
            </a:pPr>
            <a:r>
              <a:rPr lang="en-US" sz="5400" dirty="0">
                <a:solidFill>
                  <a:schemeClr val="bg1"/>
                </a:solidFill>
              </a:rPr>
              <a:t>PC</a:t>
            </a:r>
          </a:p>
          <a:p>
            <a:pPr marL="914400" indent="-914400" algn="ctr">
              <a:buAutoNum type="arabicPeriod"/>
            </a:pPr>
            <a:r>
              <a:rPr lang="en-US" sz="5400" dirty="0">
                <a:solidFill>
                  <a:schemeClr val="bg1"/>
                </a:solidFill>
              </a:rPr>
              <a:t>typography</a:t>
            </a:r>
          </a:p>
          <a:p>
            <a:pPr marL="914400" indent="-914400" algn="ctr">
              <a:buAutoNum type="arabicPeriod"/>
            </a:pPr>
            <a:endParaRPr lang="en-US" sz="5400" dirty="0">
              <a:solidFill>
                <a:schemeClr val="bg1"/>
              </a:solidFill>
            </a:endParaRP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4240903007"/>
      </p:ext>
    </p:extLst>
  </p:cSld>
  <p:clrMapOvr>
    <a:masterClrMapping/>
  </p:clrMapOvr>
  <p:transition>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sharpenSoften amount="-100000"/>
                    </a14:imgEffect>
                  </a14:imgLayer>
                </a14:imgProps>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673405369"/>
              </p:ext>
            </p:extLst>
          </p:nvPr>
        </p:nvGraphicFramePr>
        <p:xfrm>
          <a:off x="550251" y="324377"/>
          <a:ext cx="10634584" cy="6252633"/>
        </p:xfrm>
        <a:graphic>
          <a:graphicData uri="http://schemas.openxmlformats.org/drawingml/2006/table">
            <a:tbl>
              <a:tblPr firstRow="1" bandRow="1">
                <a:tableStyleId>{5C22544A-7EE6-4342-B048-85BDC9FD1C3A}</a:tableStyleId>
              </a:tblPr>
              <a:tblGrid>
                <a:gridCol w="1329323">
                  <a:extLst>
                    <a:ext uri="{9D8B030D-6E8A-4147-A177-3AD203B41FA5}">
                      <a16:colId xmlns:a16="http://schemas.microsoft.com/office/drawing/2014/main" val="20000"/>
                    </a:ext>
                  </a:extLst>
                </a:gridCol>
                <a:gridCol w="1329323">
                  <a:extLst>
                    <a:ext uri="{9D8B030D-6E8A-4147-A177-3AD203B41FA5}">
                      <a16:colId xmlns:a16="http://schemas.microsoft.com/office/drawing/2014/main" val="20001"/>
                    </a:ext>
                  </a:extLst>
                </a:gridCol>
                <a:gridCol w="1329323">
                  <a:extLst>
                    <a:ext uri="{9D8B030D-6E8A-4147-A177-3AD203B41FA5}">
                      <a16:colId xmlns:a16="http://schemas.microsoft.com/office/drawing/2014/main" val="20002"/>
                    </a:ext>
                  </a:extLst>
                </a:gridCol>
                <a:gridCol w="1597537">
                  <a:extLst>
                    <a:ext uri="{9D8B030D-6E8A-4147-A177-3AD203B41FA5}">
                      <a16:colId xmlns:a16="http://schemas.microsoft.com/office/drawing/2014/main" val="20003"/>
                    </a:ext>
                  </a:extLst>
                </a:gridCol>
                <a:gridCol w="1061109">
                  <a:extLst>
                    <a:ext uri="{9D8B030D-6E8A-4147-A177-3AD203B41FA5}">
                      <a16:colId xmlns:a16="http://schemas.microsoft.com/office/drawing/2014/main" val="20004"/>
                    </a:ext>
                  </a:extLst>
                </a:gridCol>
                <a:gridCol w="1329323">
                  <a:extLst>
                    <a:ext uri="{9D8B030D-6E8A-4147-A177-3AD203B41FA5}">
                      <a16:colId xmlns:a16="http://schemas.microsoft.com/office/drawing/2014/main" val="20005"/>
                    </a:ext>
                  </a:extLst>
                </a:gridCol>
                <a:gridCol w="1329323">
                  <a:extLst>
                    <a:ext uri="{9D8B030D-6E8A-4147-A177-3AD203B41FA5}">
                      <a16:colId xmlns:a16="http://schemas.microsoft.com/office/drawing/2014/main" val="20006"/>
                    </a:ext>
                  </a:extLst>
                </a:gridCol>
                <a:gridCol w="1329323">
                  <a:extLst>
                    <a:ext uri="{9D8B030D-6E8A-4147-A177-3AD203B41FA5}">
                      <a16:colId xmlns:a16="http://schemas.microsoft.com/office/drawing/2014/main" val="20007"/>
                    </a:ext>
                  </a:extLst>
                </a:gridCol>
              </a:tblGrid>
              <a:tr h="1156347">
                <a:tc>
                  <a:txBody>
                    <a:bodyPr/>
                    <a:lstStyle/>
                    <a:p>
                      <a:pPr algn="ctr"/>
                      <a:r>
                        <a:rPr lang="en-US" sz="2000" dirty="0"/>
                        <a:t>Find definition</a:t>
                      </a:r>
                      <a:endParaRPr lang="ru-RU" sz="2000" dirty="0"/>
                    </a:p>
                  </a:txBody>
                  <a:tcPr anchor="ctr">
                    <a:solidFill>
                      <a:srgbClr val="002060"/>
                    </a:solidFill>
                  </a:tcPr>
                </a:tc>
                <a:tc>
                  <a:txBody>
                    <a:bodyPr/>
                    <a:lstStyle/>
                    <a:p>
                      <a:pPr algn="ctr"/>
                      <a:r>
                        <a:rPr lang="en-US" sz="2000" dirty="0"/>
                        <a:t>Complete sentence </a:t>
                      </a:r>
                      <a:endParaRPr lang="ru-RU" sz="2000" dirty="0"/>
                    </a:p>
                  </a:txBody>
                  <a:tcPr anchor="ctr">
                    <a:solidFill>
                      <a:srgbClr val="002060"/>
                    </a:solidFill>
                  </a:tcPr>
                </a:tc>
                <a:tc>
                  <a:txBody>
                    <a:bodyPr/>
                    <a:lstStyle/>
                    <a:p>
                      <a:pPr algn="ctr"/>
                      <a:r>
                        <a:rPr lang="en-US" sz="2000" dirty="0"/>
                        <a:t>Answering question</a:t>
                      </a:r>
                      <a:endParaRPr lang="ru-RU" sz="2000" dirty="0"/>
                    </a:p>
                  </a:txBody>
                  <a:tcPr anchor="ctr">
                    <a:solidFill>
                      <a:srgbClr val="002060"/>
                    </a:solidFill>
                  </a:tcPr>
                </a:tc>
                <a:tc>
                  <a:txBody>
                    <a:bodyPr/>
                    <a:lstStyle/>
                    <a:p>
                      <a:pPr algn="ctr"/>
                      <a:r>
                        <a:rPr lang="en-US" sz="2000" dirty="0"/>
                        <a:t>Matching words</a:t>
                      </a:r>
                      <a:endParaRPr lang="ru-RU" sz="2000" dirty="0"/>
                    </a:p>
                  </a:txBody>
                  <a:tcPr anchor="ctr">
                    <a:solidFill>
                      <a:srgbClr val="002060"/>
                    </a:solidFill>
                  </a:tcPr>
                </a:tc>
                <a:tc>
                  <a:txBody>
                    <a:bodyPr/>
                    <a:lstStyle/>
                    <a:p>
                      <a:pPr algn="ctr"/>
                      <a:endParaRPr lang="ru-RU" sz="2000" dirty="0"/>
                    </a:p>
                  </a:txBody>
                  <a:tcPr anchor="ctr">
                    <a:solidFill>
                      <a:srgbClr val="002060"/>
                    </a:solidFill>
                  </a:tcPr>
                </a:tc>
                <a:tc>
                  <a:txBody>
                    <a:bodyPr/>
                    <a:lstStyle/>
                    <a:p>
                      <a:pPr algn="ctr"/>
                      <a:endParaRPr lang="ru-RU" sz="2000" dirty="0"/>
                    </a:p>
                  </a:txBody>
                  <a:tcPr anchor="ctr">
                    <a:solidFill>
                      <a:srgbClr val="002060"/>
                    </a:solidFill>
                  </a:tcPr>
                </a:tc>
                <a:tc>
                  <a:txBody>
                    <a:bodyPr/>
                    <a:lstStyle/>
                    <a:p>
                      <a:pPr algn="ctr"/>
                      <a:endParaRPr lang="ru-RU" sz="2000" dirty="0"/>
                    </a:p>
                  </a:txBody>
                  <a:tcPr anchor="ctr">
                    <a:solidFill>
                      <a:srgbClr val="002060"/>
                    </a:solidFill>
                  </a:tcPr>
                </a:tc>
                <a:tc>
                  <a:txBody>
                    <a:bodyPr/>
                    <a:lstStyle/>
                    <a:p>
                      <a:pPr algn="ctr"/>
                      <a:endParaRPr lang="ru-RU" sz="2000" dirty="0"/>
                    </a:p>
                  </a:txBody>
                  <a:tcPr anchor="ctr">
                    <a:solidFill>
                      <a:srgbClr val="002060"/>
                    </a:solidFill>
                  </a:tcPr>
                </a:tc>
                <a:extLst>
                  <a:ext uri="{0D108BD9-81ED-4DB2-BD59-A6C34878D82A}">
                    <a16:rowId xmlns:a16="http://schemas.microsoft.com/office/drawing/2014/main" val="10000"/>
                  </a:ext>
                </a:extLst>
              </a:tr>
              <a:tr h="1033825">
                <a:tc>
                  <a:txBody>
                    <a:bodyPr/>
                    <a:lstStyle/>
                    <a:p>
                      <a:pPr algn="ctr"/>
                      <a:endParaRPr lang="ru-RU" sz="3600" dirty="0">
                        <a:solidFill>
                          <a:srgbClr val="FFFF00"/>
                        </a:solidFill>
                      </a:endParaRPr>
                    </a:p>
                  </a:txBody>
                  <a:tcPr anchor="ctr">
                    <a:solidFill>
                      <a:srgbClr val="6600FF"/>
                    </a:solidFill>
                  </a:tcPr>
                </a:tc>
                <a:tc>
                  <a:txBody>
                    <a:bodyPr/>
                    <a:lstStyle/>
                    <a:p>
                      <a:pPr algn="ctr"/>
                      <a:endParaRPr lang="ru-RU" sz="4000" dirty="0"/>
                    </a:p>
                  </a:txBody>
                  <a:tcPr anchor="ctr">
                    <a:solidFill>
                      <a:srgbClr val="6600FF"/>
                    </a:solidFill>
                  </a:tcPr>
                </a:tc>
                <a:tc>
                  <a:txBody>
                    <a:bodyPr/>
                    <a:lstStyle/>
                    <a:p>
                      <a:pPr algn="ctr"/>
                      <a:endParaRPr lang="ru-RU"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1"/>
                  </a:ext>
                </a:extLst>
              </a:tr>
              <a:tr h="1033825">
                <a:tc>
                  <a:txBody>
                    <a:bodyPr/>
                    <a:lstStyle/>
                    <a:p>
                      <a:pPr algn="ctr"/>
                      <a:endParaRPr lang="ru-RU"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2"/>
                  </a:ext>
                </a:extLst>
              </a:tr>
              <a:tr h="1033825">
                <a:tc>
                  <a:txBody>
                    <a:bodyPr/>
                    <a:lstStyle/>
                    <a:p>
                      <a:pPr algn="ctr"/>
                      <a:endParaRPr lang="ru-RU" sz="36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sz="40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3"/>
                  </a:ext>
                </a:extLst>
              </a:tr>
              <a:tr h="1033825">
                <a:tc>
                  <a:txBody>
                    <a:bodyPr/>
                    <a:lstStyle/>
                    <a:p>
                      <a:pPr algn="ctr"/>
                      <a:endParaRPr lang="ru-RU" sz="36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sz="40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4"/>
                  </a:ext>
                </a:extLst>
              </a:tr>
              <a:tr h="960986">
                <a:tc>
                  <a:txBody>
                    <a:bodyPr/>
                    <a:lstStyle/>
                    <a:p>
                      <a:pPr algn="ctr"/>
                      <a:endParaRPr lang="ru-RU" sz="36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sz="40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5"/>
                  </a:ext>
                </a:extLst>
              </a:tr>
            </a:tbl>
          </a:graphicData>
        </a:graphic>
      </p:graphicFrame>
      <p:pic>
        <p:nvPicPr>
          <p:cNvPr id="2" name="Рисунок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399" y="1423796"/>
            <a:ext cx="1381889" cy="995149"/>
          </a:xfrm>
          <a:prstGeom prst="rect">
            <a:avLst/>
          </a:prstGeom>
        </p:spPr>
      </p:pic>
      <p:pic>
        <p:nvPicPr>
          <p:cNvPr id="5" name="Рисунок 4">
            <a:hlinkClick r:id="rId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242" y="1423795"/>
            <a:ext cx="1381889" cy="995149"/>
          </a:xfrm>
          <a:prstGeom prst="rect">
            <a:avLst/>
          </a:prstGeom>
        </p:spPr>
      </p:pic>
      <p:pic>
        <p:nvPicPr>
          <p:cNvPr id="18" name="Рисунок 17">
            <a:hlinkClick r:id="rId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1085" y="1423794"/>
            <a:ext cx="1381889" cy="995149"/>
          </a:xfrm>
          <a:prstGeom prst="rect">
            <a:avLst/>
          </a:prstGeom>
        </p:spPr>
      </p:pic>
      <p:pic>
        <p:nvPicPr>
          <p:cNvPr id="19" name="Рисунок 18">
            <a:hlinkClick r:id="rId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970" y="1423794"/>
            <a:ext cx="1381889" cy="995149"/>
          </a:xfrm>
          <a:prstGeom prst="rect">
            <a:avLst/>
          </a:prstGeom>
        </p:spPr>
      </p:pic>
      <p:pic>
        <p:nvPicPr>
          <p:cNvPr id="6" name="Рисунок 5">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7399" y="2463393"/>
            <a:ext cx="1381889" cy="1009297"/>
          </a:xfrm>
          <a:prstGeom prst="rect">
            <a:avLst/>
          </a:prstGeom>
        </p:spPr>
      </p:pic>
      <p:pic>
        <p:nvPicPr>
          <p:cNvPr id="24" name="Рисунок 23">
            <a:hlinkClick r:id="rId11"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54241" y="2463393"/>
            <a:ext cx="1381889" cy="1009297"/>
          </a:xfrm>
          <a:prstGeom prst="rect">
            <a:avLst/>
          </a:prstGeom>
        </p:spPr>
      </p:pic>
      <p:pic>
        <p:nvPicPr>
          <p:cNvPr id="25" name="Рисунок 24">
            <a:hlinkClick r:id="rId12"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1083" y="2463393"/>
            <a:ext cx="1381889" cy="1009297"/>
          </a:xfrm>
          <a:prstGeom prst="rect">
            <a:avLst/>
          </a:prstGeom>
        </p:spPr>
      </p:pic>
      <p:pic>
        <p:nvPicPr>
          <p:cNvPr id="26" name="Рисунок 25">
            <a:hlinkClick r:id="rId13"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87925" y="2463393"/>
            <a:ext cx="1381889" cy="1009297"/>
          </a:xfrm>
          <a:prstGeom prst="rect">
            <a:avLst/>
          </a:prstGeom>
        </p:spPr>
      </p:pic>
      <p:pic>
        <p:nvPicPr>
          <p:cNvPr id="7" name="Рисунок 6">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7398" y="3500469"/>
            <a:ext cx="1381889" cy="1014014"/>
          </a:xfrm>
          <a:prstGeom prst="rect">
            <a:avLst/>
          </a:prstGeom>
        </p:spPr>
      </p:pic>
      <p:pic>
        <p:nvPicPr>
          <p:cNvPr id="31" name="Рисунок 30">
            <a:hlinkClick r:id="rId16"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54240" y="3500469"/>
            <a:ext cx="1381889" cy="1014014"/>
          </a:xfrm>
          <a:prstGeom prst="rect">
            <a:avLst/>
          </a:prstGeom>
        </p:spPr>
      </p:pic>
      <p:pic>
        <p:nvPicPr>
          <p:cNvPr id="32" name="Рисунок 31">
            <a:hlinkClick r:id="rId17"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71081" y="3500469"/>
            <a:ext cx="1381889" cy="1014014"/>
          </a:xfrm>
          <a:prstGeom prst="rect">
            <a:avLst/>
          </a:prstGeom>
        </p:spPr>
      </p:pic>
      <p:pic>
        <p:nvPicPr>
          <p:cNvPr id="33" name="Рисунок 32">
            <a:hlinkClick r:id="rId18"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87925" y="3500469"/>
            <a:ext cx="1381889" cy="1014014"/>
          </a:xfrm>
          <a:prstGeom prst="rect">
            <a:avLst/>
          </a:prstGeom>
        </p:spPr>
      </p:pic>
      <p:pic>
        <p:nvPicPr>
          <p:cNvPr id="12" name="Рисунок 11">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50252" y="4542262"/>
            <a:ext cx="1356179" cy="995149"/>
          </a:xfrm>
          <a:prstGeom prst="rect">
            <a:avLst/>
          </a:prstGeom>
        </p:spPr>
      </p:pic>
      <p:pic>
        <p:nvPicPr>
          <p:cNvPr id="39" name="Рисунок 38">
            <a:hlinkClick r:id="rId21"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67094" y="4542261"/>
            <a:ext cx="1356179" cy="995149"/>
          </a:xfrm>
          <a:prstGeom prst="rect">
            <a:avLst/>
          </a:prstGeom>
        </p:spPr>
      </p:pic>
      <p:pic>
        <p:nvPicPr>
          <p:cNvPr id="40" name="Рисунок 39">
            <a:hlinkClick r:id="rId22"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83937" y="4542261"/>
            <a:ext cx="1356179" cy="995149"/>
          </a:xfrm>
          <a:prstGeom prst="rect">
            <a:avLst/>
          </a:prstGeom>
        </p:spPr>
      </p:pic>
      <p:pic>
        <p:nvPicPr>
          <p:cNvPr id="41" name="Рисунок 40">
            <a:hlinkClick r:id="rId23"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800779" y="4542261"/>
            <a:ext cx="1356179" cy="995149"/>
          </a:xfrm>
          <a:prstGeom prst="rect">
            <a:avLst/>
          </a:prstGeom>
        </p:spPr>
      </p:pic>
      <p:pic>
        <p:nvPicPr>
          <p:cNvPr id="46" name="Рисунок 45">
            <a:hlinkClick r:id="rId24"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37396" y="5596007"/>
            <a:ext cx="1369035" cy="933006"/>
          </a:xfrm>
          <a:prstGeom prst="rect">
            <a:avLst/>
          </a:prstGeom>
        </p:spPr>
      </p:pic>
      <p:pic>
        <p:nvPicPr>
          <p:cNvPr id="48" name="Рисунок 47">
            <a:hlinkClick r:id="rId26"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954240" y="5600617"/>
            <a:ext cx="1369035" cy="933006"/>
          </a:xfrm>
          <a:prstGeom prst="rect">
            <a:avLst/>
          </a:prstGeom>
        </p:spPr>
      </p:pic>
      <p:pic>
        <p:nvPicPr>
          <p:cNvPr id="49" name="Рисунок 48">
            <a:hlinkClick r:id="rId27"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71083" y="5596007"/>
            <a:ext cx="1369035" cy="933006"/>
          </a:xfrm>
          <a:prstGeom prst="rect">
            <a:avLst/>
          </a:prstGeom>
        </p:spPr>
      </p:pic>
      <p:pic>
        <p:nvPicPr>
          <p:cNvPr id="50" name="Рисунок 49">
            <a:hlinkClick r:id="rId28"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787923" y="5596007"/>
            <a:ext cx="1369035" cy="933006"/>
          </a:xfrm>
          <a:prstGeom prst="rect">
            <a:avLst/>
          </a:prstGeom>
        </p:spPr>
      </p:pic>
    </p:spTree>
    <p:extLst>
      <p:ext uri="{BB962C8B-B14F-4D97-AF65-F5344CB8AC3E}">
        <p14:creationId xmlns:p14="http://schemas.microsoft.com/office/powerpoint/2010/main" val="121133667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3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12"/>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0" restart="whenNotActive" fill="hold" evtFilter="cancelBubble" nodeType="interactiveSeq">
                <p:stCondLst>
                  <p:cond evt="onClick" delay="0">
                    <p:tgtEl>
                      <p:spTgt spid="39"/>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39"/>
                                        </p:tgtEl>
                                      </p:cBhvr>
                                    </p:animEffect>
                                    <p:set>
                                      <p:cBhvr>
                                        <p:cTn id="8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6" restart="whenNotActive" fill="hold" evtFilter="cancelBubble" nodeType="interactiveSeq">
                <p:stCondLst>
                  <p:cond evt="onClick" delay="0">
                    <p:tgtEl>
                      <p:spTgt spid="40"/>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40"/>
                                        </p:tgtEl>
                                      </p:cBhvr>
                                    </p:animEffect>
                                    <p:set>
                                      <p:cBhvr>
                                        <p:cTn id="9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92" restart="whenNotActive" fill="hold" evtFilter="cancelBubble" nodeType="interactiveSeq">
                <p:stCondLst>
                  <p:cond evt="onClick" delay="0">
                    <p:tgtEl>
                      <p:spTgt spid="41"/>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41"/>
                                        </p:tgtEl>
                                      </p:cBhvr>
                                    </p:animEffect>
                                    <p:set>
                                      <p:cBhvr>
                                        <p:cTn id="9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8" restart="whenNotActive" fill="hold" evtFilter="cancelBubble" nodeType="interactiveSeq">
                <p:stCondLst>
                  <p:cond evt="onClick" delay="0">
                    <p:tgtEl>
                      <p:spTgt spid="46"/>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46"/>
                                        </p:tgtEl>
                                      </p:cBhvr>
                                    </p:animEffect>
                                    <p:set>
                                      <p:cBhvr>
                                        <p:cTn id="10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04" restart="whenNotActive" fill="hold" evtFilter="cancelBubble" nodeType="interactiveSeq">
                <p:stCondLst>
                  <p:cond evt="onClick" delay="0">
                    <p:tgtEl>
                      <p:spTgt spid="48"/>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48"/>
                                        </p:tgtEl>
                                      </p:cBhvr>
                                    </p:animEffect>
                                    <p:set>
                                      <p:cBhvr>
                                        <p:cTn id="10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10" restart="whenNotActive" fill="hold" evtFilter="cancelBubble" nodeType="interactiveSeq">
                <p:stCondLst>
                  <p:cond evt="onClick" delay="0">
                    <p:tgtEl>
                      <p:spTgt spid="49"/>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49"/>
                                        </p:tgtEl>
                                      </p:cBhvr>
                                    </p:animEffect>
                                    <p:set>
                                      <p:cBhvr>
                                        <p:cTn id="11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16" restart="whenNotActive" fill="hold" evtFilter="cancelBubble" nodeType="interactiveSeq">
                <p:stCondLst>
                  <p:cond evt="onClick" delay="0">
                    <p:tgtEl>
                      <p:spTgt spid="50"/>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50"/>
                                        </p:tgtEl>
                                      </p:cBhvr>
                                    </p:animEffect>
                                    <p:set>
                                      <p:cBhvr>
                                        <p:cTn id="12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11" name="Объект 10">
            <a:extLst>
              <a:ext uri="{FF2B5EF4-FFF2-40B4-BE49-F238E27FC236}">
                <a16:creationId xmlns:a16="http://schemas.microsoft.com/office/drawing/2014/main" id="{5FE2B5CF-F663-44B8-BAE6-63ACAB90963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
            <a:ext cx="12191999" cy="5022573"/>
          </a:xfrm>
        </p:spPr>
      </p:pic>
    </p:spTree>
    <p:extLst>
      <p:ext uri="{BB962C8B-B14F-4D97-AF65-F5344CB8AC3E}">
        <p14:creationId xmlns:p14="http://schemas.microsoft.com/office/powerpoint/2010/main" val="2829659828"/>
      </p:ext>
    </p:extLst>
  </p:cSld>
  <p:clrMapOvr>
    <a:masterClrMapping/>
  </p:clrMapOvr>
  <p:transition advTm="40000">
    <p:sndAc>
      <p:stSnd>
        <p:snd r:embed="rId2" name="laser.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742950" indent="-742950" algn="ctr">
              <a:buAutoNum type="arabicPeriod"/>
            </a:pPr>
            <a:r>
              <a:rPr lang="en-US" sz="5400" dirty="0">
                <a:solidFill>
                  <a:schemeClr val="bg1"/>
                </a:solidFill>
              </a:rPr>
              <a:t>pretexting</a:t>
            </a:r>
          </a:p>
          <a:p>
            <a:pPr marL="742950" indent="-742950" algn="ctr">
              <a:buAutoNum type="arabicPeriod"/>
            </a:pPr>
            <a:r>
              <a:rPr lang="en-US" sz="5400" dirty="0">
                <a:solidFill>
                  <a:schemeClr val="bg1"/>
                </a:solidFill>
              </a:rPr>
              <a:t>worm</a:t>
            </a:r>
          </a:p>
          <a:p>
            <a:pPr marL="742950" indent="-742950" algn="ctr">
              <a:buAutoNum type="arabicPeriod"/>
            </a:pPr>
            <a:r>
              <a:rPr lang="en-US" sz="5400" dirty="0">
                <a:solidFill>
                  <a:schemeClr val="bg1"/>
                </a:solidFill>
              </a:rPr>
              <a:t>scanner</a:t>
            </a:r>
          </a:p>
          <a:p>
            <a:pPr marL="742950" indent="-742950" algn="ctr">
              <a:buAutoNum type="arabicPeriod"/>
            </a:pPr>
            <a:r>
              <a:rPr lang="en-US" sz="5400" dirty="0">
                <a:solidFill>
                  <a:schemeClr val="bg1"/>
                </a:solidFill>
              </a:rPr>
              <a:t>fraud</a:t>
            </a:r>
          </a:p>
          <a:p>
            <a:pPr marL="742950" indent="-742950" algn="ctr">
              <a:buAutoNum type="arabicPeriod"/>
            </a:pPr>
            <a:r>
              <a:rPr lang="en-US" sz="5400" dirty="0">
                <a:solidFill>
                  <a:schemeClr val="bg1"/>
                </a:solidFill>
              </a:rPr>
              <a:t>cyber</a:t>
            </a:r>
          </a:p>
          <a:p>
            <a:pPr marL="0" indent="0" algn="ctr">
              <a:buNone/>
            </a:pPr>
            <a:endParaRPr lang="en-US" sz="8800" dirty="0">
              <a:solidFill>
                <a:schemeClr val="bg1"/>
              </a:solidFill>
            </a:endParaRP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139207290"/>
      </p:ext>
    </p:extLst>
  </p:cSld>
  <p:clrMapOvr>
    <a:masterClrMapping/>
  </p:clrMapOvr>
  <p:transition>
    <p:sndAc>
      <p:stSnd>
        <p:snd r:embed="rId2"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3" name="Объект 2">
            <a:extLst>
              <a:ext uri="{FF2B5EF4-FFF2-40B4-BE49-F238E27FC236}">
                <a16:creationId xmlns:a16="http://schemas.microsoft.com/office/drawing/2014/main" id="{DB8CBA64-6AAC-4D80-AEEA-08B6372FDC21}"/>
              </a:ext>
            </a:extLst>
          </p:cNvPr>
          <p:cNvSpPr>
            <a:spLocks noGrp="1"/>
          </p:cNvSpPr>
          <p:nvPr>
            <p:ph idx="1"/>
          </p:nvPr>
        </p:nvSpPr>
        <p:spPr/>
        <p:txBody>
          <a:bodyPr/>
          <a:lstStyle/>
          <a:p>
            <a:endParaRPr lang="ru-RU"/>
          </a:p>
        </p:txBody>
      </p:sp>
      <p:pic>
        <p:nvPicPr>
          <p:cNvPr id="7" name="Объект 6">
            <a:extLst>
              <a:ext uri="{FF2B5EF4-FFF2-40B4-BE49-F238E27FC236}">
                <a16:creationId xmlns:a16="http://schemas.microsoft.com/office/drawing/2014/main" id="{2E18F5E8-3676-4718-961E-E8046BC48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1999" cy="5022573"/>
          </a:xfrm>
          <a:prstGeom prst="rect">
            <a:avLst/>
          </a:prstGeom>
        </p:spPr>
      </p:pic>
    </p:spTree>
    <p:extLst>
      <p:ext uri="{BB962C8B-B14F-4D97-AF65-F5344CB8AC3E}">
        <p14:creationId xmlns:p14="http://schemas.microsoft.com/office/powerpoint/2010/main" val="827498254"/>
      </p:ext>
    </p:extLst>
  </p:cSld>
  <p:clrMapOvr>
    <a:masterClrMapping/>
  </p:clrMapOvr>
  <p:transition advTm="40000">
    <p:sndAc>
      <p:stSnd>
        <p:snd r:embed="rId2" name="laser.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 </a:t>
            </a:r>
            <a:r>
              <a:rPr lang="en-US" sz="4800" dirty="0">
                <a:solidFill>
                  <a:schemeClr val="bg1"/>
                </a:solidFill>
              </a:rPr>
              <a:t>1. Command line</a:t>
            </a:r>
          </a:p>
          <a:p>
            <a:pPr marL="0" indent="0" algn="ctr">
              <a:buNone/>
            </a:pPr>
            <a:r>
              <a:rPr lang="en-US" sz="4800" dirty="0">
                <a:solidFill>
                  <a:schemeClr val="bg1"/>
                </a:solidFill>
              </a:rPr>
              <a:t>2. Linux distribution</a:t>
            </a:r>
          </a:p>
          <a:p>
            <a:pPr marL="0" indent="0" algn="ctr">
              <a:buNone/>
            </a:pPr>
            <a:r>
              <a:rPr lang="en-US" sz="4800" dirty="0">
                <a:solidFill>
                  <a:schemeClr val="bg1"/>
                </a:solidFill>
              </a:rPr>
              <a:t>3. TCP/IP protocol</a:t>
            </a:r>
          </a:p>
          <a:p>
            <a:pPr marL="0" indent="0" algn="ctr">
              <a:buNone/>
            </a:pPr>
            <a:r>
              <a:rPr lang="en-US" sz="4800" dirty="0">
                <a:solidFill>
                  <a:schemeClr val="bg1"/>
                </a:solidFill>
              </a:rPr>
              <a:t>4. Free software license</a:t>
            </a:r>
          </a:p>
          <a:p>
            <a:pPr marL="0" indent="0" algn="ctr">
              <a:buNone/>
            </a:pPr>
            <a:r>
              <a:rPr lang="en-US" sz="4800" dirty="0">
                <a:solidFill>
                  <a:schemeClr val="bg1"/>
                </a:solidFill>
              </a:rPr>
              <a:t>5. Microsoft Office</a:t>
            </a:r>
          </a:p>
          <a:p>
            <a:pPr marL="0" indent="0" algn="ctr">
              <a:buNone/>
            </a:pPr>
            <a:r>
              <a:rPr lang="en-US" sz="4800" dirty="0">
                <a:solidFill>
                  <a:schemeClr val="bg1"/>
                </a:solidFill>
              </a:rPr>
              <a:t>6. Linux</a:t>
            </a:r>
          </a:p>
          <a:p>
            <a:pPr marL="0" indent="0" algn="ctr">
              <a:buNone/>
            </a:pPr>
            <a:endParaRPr lang="en-US" sz="4800" dirty="0">
              <a:solidFill>
                <a:schemeClr val="bg1"/>
              </a:solidFill>
            </a:endParaRPr>
          </a:p>
          <a:p>
            <a:pPr marL="0" indent="0" algn="ctr">
              <a:buNone/>
            </a:pPr>
            <a:endParaRPr lang="en-US" sz="8800" dirty="0">
              <a:solidFill>
                <a:schemeClr val="bg1"/>
              </a:solidFill>
            </a:endParaRP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949094330"/>
      </p:ext>
    </p:extLst>
  </p:cSld>
  <p:clrMapOvr>
    <a:masterClrMapping/>
  </p:clrMapOvr>
  <p:transition>
    <p:sndAc>
      <p:stSnd>
        <p:snd r:embed="rId2"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How do computer viruses impact business?</a:t>
            </a:r>
            <a:endParaRPr lang="ru-RU" sz="7200" dirty="0">
              <a:solidFill>
                <a:schemeClr val="bg1"/>
              </a:solidFill>
              <a:latin typeface="+mn-lt"/>
            </a:endParaRPr>
          </a:p>
        </p:txBody>
      </p:sp>
    </p:spTree>
    <p:extLst>
      <p:ext uri="{BB962C8B-B14F-4D97-AF65-F5344CB8AC3E}">
        <p14:creationId xmlns:p14="http://schemas.microsoft.com/office/powerpoint/2010/main" val="774928160"/>
      </p:ext>
    </p:extLst>
  </p:cSld>
  <p:clrMapOvr>
    <a:masterClrMapping/>
  </p:clrMapOvr>
  <p:transition advTm="40000">
    <p:sndAc>
      <p:stSnd>
        <p:snd r:embed="rId2" name="laser.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66960596"/>
              </p:ext>
            </p:extLst>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r>
              <a:rPr lang="en-US" dirty="0">
                <a:solidFill>
                  <a:schemeClr val="bg1"/>
                </a:solidFill>
              </a:rPr>
              <a:t>Viruses usually spread very quickly and in most cases, they will cause damage to the host system. They can affect the screen and display appearance or decrease memory space, destroy programs, and steal information and data from the entire network which may be confidential. </a:t>
            </a:r>
          </a:p>
        </p:txBody>
      </p:sp>
    </p:spTree>
    <p:extLst>
      <p:ext uri="{BB962C8B-B14F-4D97-AF65-F5344CB8AC3E}">
        <p14:creationId xmlns:p14="http://schemas.microsoft.com/office/powerpoint/2010/main" val="346437271"/>
      </p:ext>
    </p:extLst>
  </p:cSld>
  <p:clrMapOvr>
    <a:masterClrMapping/>
  </p:clrMapOvr>
  <p:transition>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pic>
        <p:nvPicPr>
          <p:cNvPr id="5" name="Рисунок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28"/>
            <a:ext cx="12192000" cy="6850742"/>
          </a:xfrm>
          <a:prstGeom prst="rect">
            <a:avLst/>
          </a:prstGeom>
        </p:spPr>
      </p:pic>
    </p:spTree>
    <p:extLst>
      <p:ext uri="{BB962C8B-B14F-4D97-AF65-F5344CB8AC3E}">
        <p14:creationId xmlns:p14="http://schemas.microsoft.com/office/powerpoint/2010/main" val="2630584822"/>
      </p:ext>
    </p:extLst>
  </p:cSld>
  <p:clrMapOvr>
    <a:masterClrMapping/>
  </p:clrMapOvr>
  <p:transition>
    <p:sndAc>
      <p:stSnd>
        <p:snd r:embed="rId2" name="cashreg.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12192000" cy="6858000"/>
          </a:xfrm>
        </p:spPr>
        <p:txBody>
          <a:bodyPr>
            <a:normAutofit fontScale="90000"/>
          </a:bodyPr>
          <a:lstStyle/>
          <a:p>
            <a:pPr algn="ctr"/>
            <a:r>
              <a:rPr lang="en-US" sz="7200" dirty="0">
                <a:solidFill>
                  <a:schemeClr val="bg1"/>
                </a:solidFill>
              </a:rPr>
              <a:t>1. Why do companies use automation?</a:t>
            </a:r>
            <a:br>
              <a:rPr lang="en-US" sz="7200" dirty="0">
                <a:solidFill>
                  <a:schemeClr val="bg1"/>
                </a:solidFill>
              </a:rPr>
            </a:br>
            <a:r>
              <a:rPr lang="en-US" sz="7200" dirty="0">
                <a:solidFill>
                  <a:schemeClr val="bg1"/>
                </a:solidFill>
              </a:rPr>
              <a:t>2. Why do people prefer operating system over another?</a:t>
            </a:r>
            <a:br>
              <a:rPr lang="en-US" sz="7200" dirty="0">
                <a:solidFill>
                  <a:schemeClr val="bg1"/>
                </a:solidFill>
              </a:rPr>
            </a:br>
            <a:r>
              <a:rPr lang="en-US" sz="7200">
                <a:solidFill>
                  <a:schemeClr val="bg1"/>
                </a:solidFill>
              </a:rPr>
              <a:t>(600)</a:t>
            </a:r>
            <a:br>
              <a:rPr lang="en-US" sz="7200" dirty="0">
                <a:solidFill>
                  <a:schemeClr val="bg1"/>
                </a:solidFill>
              </a:rPr>
            </a:br>
            <a:br>
              <a:rPr lang="en-US" sz="7200" dirty="0">
                <a:solidFill>
                  <a:schemeClr val="bg1"/>
                </a:solidFill>
              </a:rPr>
            </a:br>
            <a:endParaRPr lang="ru-RU" sz="7200" dirty="0">
              <a:solidFill>
                <a:schemeClr val="bg1"/>
              </a:solidFill>
            </a:endParaRPr>
          </a:p>
        </p:txBody>
      </p:sp>
      <p:pic>
        <p:nvPicPr>
          <p:cNvPr id="7" name="Рисунок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6315" y="5146441"/>
            <a:ext cx="2499366" cy="743055"/>
          </a:xfrm>
          <a:prstGeom prst="rect">
            <a:avLst/>
          </a:prstGeom>
          <a:ln w="19050">
            <a:solidFill>
              <a:schemeClr val="bg1"/>
            </a:solidFill>
          </a:ln>
        </p:spPr>
      </p:pic>
    </p:spTree>
    <p:extLst>
      <p:ext uri="{BB962C8B-B14F-4D97-AF65-F5344CB8AC3E}">
        <p14:creationId xmlns:p14="http://schemas.microsoft.com/office/powerpoint/2010/main" val="256326506"/>
      </p:ext>
    </p:extLst>
  </p:cSld>
  <p:clrMapOvr>
    <a:masterClrMapping/>
  </p:clrMapOvr>
  <p:transition advTm="40000">
    <p:sndAc>
      <p:stSnd>
        <p:snd r:embed="rId2" name="drumroll.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12192000" cy="6858000"/>
          </a:xfrm>
        </p:spPr>
        <p:txBody>
          <a:bodyPr>
            <a:normAutofit fontScale="90000"/>
          </a:bodyPr>
          <a:lstStyle/>
          <a:p>
            <a:pPr algn="ctr"/>
            <a:r>
              <a:rPr lang="en-US" sz="4800" dirty="0">
                <a:solidFill>
                  <a:schemeClr val="bg1"/>
                </a:solidFill>
              </a:rPr>
              <a:t>1. Companies use </a:t>
            </a:r>
            <a:r>
              <a:rPr lang="en-US" sz="4800" dirty="0" err="1">
                <a:solidFill>
                  <a:schemeClr val="bg1"/>
                </a:solidFill>
              </a:rPr>
              <a:t>automotation</a:t>
            </a:r>
            <a:r>
              <a:rPr lang="en-US" sz="4800" dirty="0">
                <a:solidFill>
                  <a:schemeClr val="bg1"/>
                </a:solidFill>
              </a:rPr>
              <a:t> to integrate different technologies so as to achieve efficiency and cost savings.</a:t>
            </a:r>
            <a:br>
              <a:rPr lang="en-US" sz="4800" dirty="0">
                <a:solidFill>
                  <a:schemeClr val="bg1"/>
                </a:solidFill>
              </a:rPr>
            </a:br>
            <a:r>
              <a:rPr lang="en-US" sz="4800" dirty="0">
                <a:solidFill>
                  <a:schemeClr val="bg1"/>
                </a:solidFill>
              </a:rPr>
              <a:t>2.</a:t>
            </a:r>
            <a:r>
              <a:rPr lang="en-US" sz="7200" dirty="0">
                <a:solidFill>
                  <a:schemeClr val="bg1"/>
                </a:solidFill>
              </a:rPr>
              <a:t> </a:t>
            </a:r>
            <a:r>
              <a:rPr lang="en-US" sz="4800" dirty="0">
                <a:solidFill>
                  <a:schemeClr val="bg1"/>
                </a:solidFill>
              </a:rPr>
              <a:t>Usually, people take into consideration what they will use their computer for when choosing an operating system. Perhaps one OS offers more features or greater hardware and software compatibility.</a:t>
            </a:r>
            <a:br>
              <a:rPr lang="en-US" sz="4800" dirty="0">
                <a:solidFill>
                  <a:schemeClr val="bg1"/>
                </a:solidFill>
              </a:rPr>
            </a:br>
            <a:br>
              <a:rPr lang="en-US" sz="4800" dirty="0">
                <a:solidFill>
                  <a:schemeClr val="bg1"/>
                </a:solidFill>
              </a:rPr>
            </a:br>
            <a:br>
              <a:rPr lang="en-US" sz="4800" dirty="0">
                <a:solidFill>
                  <a:schemeClr val="bg1"/>
                </a:solidFill>
              </a:rPr>
            </a:br>
            <a:endParaRPr lang="ru-RU" sz="4800" dirty="0">
              <a:solidFill>
                <a:schemeClr val="bg1"/>
              </a:solidFill>
            </a:endParaRPr>
          </a:p>
        </p:txBody>
      </p:sp>
      <p:pic>
        <p:nvPicPr>
          <p:cNvPr id="6" name="Рисунок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9918" y="5195841"/>
            <a:ext cx="2772162" cy="609619"/>
          </a:xfrm>
          <a:prstGeom prst="rect">
            <a:avLst/>
          </a:prstGeom>
          <a:ln w="19050">
            <a:solidFill>
              <a:schemeClr val="bg1"/>
            </a:solidFill>
          </a:ln>
        </p:spPr>
      </p:pic>
    </p:spTree>
    <p:extLst>
      <p:ext uri="{BB962C8B-B14F-4D97-AF65-F5344CB8AC3E}">
        <p14:creationId xmlns:p14="http://schemas.microsoft.com/office/powerpoint/2010/main" val="39446824"/>
      </p:ext>
    </p:extLst>
  </p:cSld>
  <p:clrMapOvr>
    <a:masterClrMapping/>
  </p:clrMapOvr>
  <p:transition>
    <p:sndAc>
      <p:stSnd>
        <p:snd r:embed="rId2"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6600" dirty="0">
                <a:solidFill>
                  <a:schemeClr val="bg1"/>
                </a:solidFill>
                <a:latin typeface="+mn-lt"/>
              </a:rPr>
              <a:t>1. How can people avoid falling for fishing schemes?</a:t>
            </a:r>
            <a:br>
              <a:rPr lang="en-US" sz="6600" dirty="0">
                <a:solidFill>
                  <a:schemeClr val="bg1"/>
                </a:solidFill>
                <a:latin typeface="+mn-lt"/>
              </a:rPr>
            </a:br>
            <a:r>
              <a:rPr lang="en-US" sz="6600" dirty="0">
                <a:solidFill>
                  <a:schemeClr val="bg1"/>
                </a:solidFill>
                <a:latin typeface="+mn-lt"/>
              </a:rPr>
              <a:t>2. What kind of medical technology do you know about?</a:t>
            </a:r>
            <a:br>
              <a:rPr lang="en-US" sz="6600" dirty="0">
                <a:solidFill>
                  <a:schemeClr val="bg1"/>
                </a:solidFill>
                <a:latin typeface="+mn-lt"/>
              </a:rPr>
            </a:br>
            <a:endParaRPr lang="ru-RU" sz="6600" dirty="0">
              <a:solidFill>
                <a:schemeClr val="bg1"/>
              </a:solidFill>
              <a:latin typeface="+mn-lt"/>
            </a:endParaRPr>
          </a:p>
        </p:txBody>
      </p:sp>
    </p:spTree>
    <p:extLst>
      <p:ext uri="{BB962C8B-B14F-4D97-AF65-F5344CB8AC3E}">
        <p14:creationId xmlns:p14="http://schemas.microsoft.com/office/powerpoint/2010/main" val="2758199636"/>
      </p:ext>
    </p:extLst>
  </p:cSld>
  <p:clrMapOvr>
    <a:masterClrMapping/>
  </p:clrMapOvr>
  <p:transition advTm="40000">
    <p:sndAc>
      <p:stSnd>
        <p:snd r:embed="rId2" name="laser.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69809068"/>
              </p:ext>
            </p:extLst>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Give definitions to the abbreviations:</a:t>
            </a:r>
            <a:br>
              <a:rPr lang="en-US" sz="7200" dirty="0">
                <a:solidFill>
                  <a:schemeClr val="bg1"/>
                </a:solidFill>
                <a:latin typeface="+mn-lt"/>
              </a:rPr>
            </a:br>
            <a:r>
              <a:rPr lang="en-US" sz="7200" dirty="0">
                <a:solidFill>
                  <a:schemeClr val="bg1"/>
                </a:solidFill>
                <a:latin typeface="+mn-lt"/>
              </a:rPr>
              <a:t>CBT and CAD</a:t>
            </a:r>
            <a:endParaRPr lang="ru-RU" sz="7200" dirty="0">
              <a:solidFill>
                <a:schemeClr val="bg1"/>
              </a:solidFill>
              <a:latin typeface="+mn-lt"/>
            </a:endParaRPr>
          </a:p>
        </p:txBody>
      </p:sp>
    </p:spTree>
    <p:extLst>
      <p:ext uri="{BB962C8B-B14F-4D97-AF65-F5344CB8AC3E}">
        <p14:creationId xmlns:p14="http://schemas.microsoft.com/office/powerpoint/2010/main" val="1479965931"/>
      </p:ext>
    </p:extLst>
  </p:cSld>
  <p:clrMapOvr>
    <a:masterClrMapping/>
  </p:clrMapOvr>
  <p:transition advTm="40000">
    <p:sndAc>
      <p:stSnd>
        <p:snd r:embed="rId2" name="laser.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4000" dirty="0">
                <a:solidFill>
                  <a:schemeClr val="bg1"/>
                </a:solidFill>
              </a:rPr>
              <a:t>1. Phishing scams occur when thieves trick people into giving out personal information by email such as online passwords and credit card details.</a:t>
            </a:r>
            <a:r>
              <a:rPr lang="en-US" dirty="0">
                <a:solidFill>
                  <a:schemeClr val="bg1"/>
                </a:solidFill>
              </a:rPr>
              <a:t> </a:t>
            </a:r>
            <a:br>
              <a:rPr lang="en-US" dirty="0">
                <a:solidFill>
                  <a:schemeClr val="bg1"/>
                </a:solidFill>
              </a:rPr>
            </a:br>
            <a:r>
              <a:rPr lang="en-US" dirty="0">
                <a:solidFill>
                  <a:schemeClr val="bg1"/>
                </a:solidFill>
              </a:rPr>
              <a:t>2. Laser dentistry. It is quite painless and can reduce time.</a:t>
            </a:r>
            <a:endParaRPr lang="ru-RU" sz="4000" dirty="0">
              <a:solidFill>
                <a:schemeClr val="bg1"/>
              </a:solidFill>
            </a:endParaRPr>
          </a:p>
        </p:txBody>
      </p:sp>
    </p:spTree>
    <p:extLst>
      <p:ext uri="{BB962C8B-B14F-4D97-AF65-F5344CB8AC3E}">
        <p14:creationId xmlns:p14="http://schemas.microsoft.com/office/powerpoint/2010/main" val="3649144427"/>
      </p:ext>
    </p:extLst>
  </p:cSld>
  <p:clrMapOvr>
    <a:masterClrMapping/>
  </p:clrMapOvr>
  <p:transition>
    <p:sndAc>
      <p:stSnd>
        <p:snd r:embed="rId2" name="chimes.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434884"/>
          </a:xfrm>
        </p:spPr>
        <p:txBody>
          <a:bodyPr>
            <a:normAutofit/>
          </a:bodyPr>
          <a:lstStyle/>
          <a:p>
            <a:pPr algn="ctr"/>
            <a:r>
              <a:rPr lang="en-US" sz="6000" dirty="0">
                <a:solidFill>
                  <a:schemeClr val="bg1"/>
                </a:solidFill>
                <a:latin typeface="+mn-lt"/>
              </a:rPr>
              <a:t>1.</a:t>
            </a:r>
            <a:r>
              <a:rPr lang="ru-RU" sz="6000" dirty="0">
                <a:solidFill>
                  <a:schemeClr val="bg1"/>
                </a:solidFill>
                <a:latin typeface="+mn-lt"/>
              </a:rPr>
              <a:t> </a:t>
            </a:r>
            <a:r>
              <a:rPr lang="en-US" sz="6000" dirty="0">
                <a:solidFill>
                  <a:schemeClr val="bg1"/>
                </a:solidFill>
                <a:latin typeface="+mn-lt"/>
              </a:rPr>
              <a:t>Are there any problems with anti-virus software?</a:t>
            </a:r>
            <a:br>
              <a:rPr lang="en-US" sz="6000" dirty="0">
                <a:solidFill>
                  <a:schemeClr val="bg1"/>
                </a:solidFill>
                <a:latin typeface="+mn-lt"/>
              </a:rPr>
            </a:br>
            <a:r>
              <a:rPr lang="en-US" sz="6000" dirty="0">
                <a:solidFill>
                  <a:schemeClr val="bg1"/>
                </a:solidFill>
                <a:latin typeface="+mn-lt"/>
              </a:rPr>
              <a:t>2. What are the challenges of telecommuting, for workers and management?</a:t>
            </a:r>
            <a:endParaRPr lang="ru-RU" sz="6000" dirty="0">
              <a:solidFill>
                <a:schemeClr val="bg1"/>
              </a:solidFill>
              <a:latin typeface="+mn-lt"/>
            </a:endParaRPr>
          </a:p>
        </p:txBody>
      </p:sp>
    </p:spTree>
    <p:extLst>
      <p:ext uri="{BB962C8B-B14F-4D97-AF65-F5344CB8AC3E}">
        <p14:creationId xmlns:p14="http://schemas.microsoft.com/office/powerpoint/2010/main" val="462558741"/>
      </p:ext>
    </p:extLst>
  </p:cSld>
  <p:clrMapOvr>
    <a:masterClrMapping/>
  </p:clrMapOvr>
  <p:transition advTm="40000">
    <p:sndAc>
      <p:stSnd>
        <p:snd r:embed="rId2" name="laser.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dirty="0">
                <a:solidFill>
                  <a:schemeClr val="bg1"/>
                </a:solidFill>
              </a:rPr>
              <a:t>1. Instant scans can be slow and dominate resources while running, resulting in users disabling them a virus detected.</a:t>
            </a:r>
            <a:br>
              <a:rPr lang="en-US" dirty="0">
                <a:solidFill>
                  <a:schemeClr val="bg1"/>
                </a:solidFill>
              </a:rPr>
            </a:br>
            <a:r>
              <a:rPr lang="en-US" dirty="0">
                <a:solidFill>
                  <a:schemeClr val="bg1"/>
                </a:solidFill>
              </a:rPr>
              <a:t>2. One of the major challenges for a telecommuter is managing to keep skill levels up to date. Technical support and training programs are important issues for telecommuting.</a:t>
            </a:r>
            <a:br>
              <a:rPr lang="en-US" dirty="0">
                <a:solidFill>
                  <a:schemeClr val="bg1"/>
                </a:solidFill>
              </a:rPr>
            </a:br>
            <a:endParaRPr lang="ru-RU" dirty="0">
              <a:solidFill>
                <a:schemeClr val="bg1"/>
              </a:solidFill>
            </a:endParaRPr>
          </a:p>
        </p:txBody>
      </p:sp>
    </p:spTree>
    <p:extLst>
      <p:ext uri="{BB962C8B-B14F-4D97-AF65-F5344CB8AC3E}">
        <p14:creationId xmlns:p14="http://schemas.microsoft.com/office/powerpoint/2010/main" val="436239606"/>
      </p:ext>
    </p:extLst>
  </p:cSld>
  <p:clrMapOvr>
    <a:masterClrMapping/>
  </p:clrMapOvr>
  <p:transition>
    <p:sndAc>
      <p:stSnd>
        <p:snd r:embed="rId2" name="chimes.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r>
              <a:rPr lang="en-US" sz="5400" dirty="0">
                <a:solidFill>
                  <a:schemeClr val="bg1"/>
                </a:solidFill>
                <a:latin typeface="+mn-lt"/>
              </a:rPr>
              <a:t>1. How is Linux different from other operating system?</a:t>
            </a:r>
            <a:br>
              <a:rPr lang="en-US" sz="5400" dirty="0">
                <a:solidFill>
                  <a:schemeClr val="bg1"/>
                </a:solidFill>
                <a:latin typeface="+mn-lt"/>
              </a:rPr>
            </a:br>
            <a:r>
              <a:rPr lang="en-US" sz="5400" dirty="0">
                <a:solidFill>
                  <a:schemeClr val="bg1"/>
                </a:solidFill>
                <a:latin typeface="+mn-lt"/>
              </a:rPr>
              <a:t>2. Why would a business use Linux?</a:t>
            </a:r>
            <a:endParaRPr lang="ru-RU" sz="5400" dirty="0">
              <a:solidFill>
                <a:schemeClr val="bg1"/>
              </a:solidFill>
              <a:latin typeface="+mn-lt"/>
            </a:endParaRPr>
          </a:p>
        </p:txBody>
      </p:sp>
    </p:spTree>
    <p:extLst>
      <p:ext uri="{BB962C8B-B14F-4D97-AF65-F5344CB8AC3E}">
        <p14:creationId xmlns:p14="http://schemas.microsoft.com/office/powerpoint/2010/main" val="2452316183"/>
      </p:ext>
    </p:extLst>
  </p:cSld>
  <p:clrMapOvr>
    <a:masterClrMapping/>
  </p:clrMapOvr>
  <p:transition advTm="40000">
    <p:sndAc>
      <p:stSnd>
        <p:snd r:embed="rId2" name="laser.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3600" dirty="0">
                <a:solidFill>
                  <a:schemeClr val="bg1"/>
                </a:solidFill>
              </a:rPr>
              <a:t>1. </a:t>
            </a:r>
            <a:r>
              <a:rPr lang="en-US" dirty="0"/>
              <a:t> </a:t>
            </a:r>
            <a:r>
              <a:rPr lang="en-US" dirty="0">
                <a:solidFill>
                  <a:schemeClr val="bg1"/>
                </a:solidFill>
              </a:rPr>
              <a:t>With Linux users can have access and alter source code to the kernel. This brings about faster improvements and fixes any bugs immediately. The source code is also freely available to everyone.</a:t>
            </a:r>
            <a:br>
              <a:rPr lang="en-US" dirty="0">
                <a:solidFill>
                  <a:schemeClr val="bg1"/>
                </a:solidFill>
              </a:rPr>
            </a:br>
            <a:r>
              <a:rPr lang="en-US" dirty="0">
                <a:solidFill>
                  <a:schemeClr val="bg1"/>
                </a:solidFill>
              </a:rPr>
              <a:t>2. By using this system, maintenance is minimized as PCs don’t need to be  upgraded as often…</a:t>
            </a:r>
            <a:br>
              <a:rPr lang="en-US" dirty="0">
                <a:solidFill>
                  <a:schemeClr val="bg1"/>
                </a:solidFill>
              </a:rPr>
            </a:br>
            <a:endParaRPr lang="ru-RU" sz="3600" dirty="0">
              <a:solidFill>
                <a:schemeClr val="bg1"/>
              </a:solidFill>
            </a:endParaRPr>
          </a:p>
        </p:txBody>
      </p:sp>
    </p:spTree>
    <p:extLst>
      <p:ext uri="{BB962C8B-B14F-4D97-AF65-F5344CB8AC3E}">
        <p14:creationId xmlns:p14="http://schemas.microsoft.com/office/powerpoint/2010/main" val="3230054948"/>
      </p:ext>
    </p:extLst>
  </p:cSld>
  <p:clrMapOvr>
    <a:masterClrMapping/>
  </p:clrMapOvr>
  <p:transition>
    <p:sndAc>
      <p:stSnd>
        <p:snd r:embed="rId2" name="chimes.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1" y="1"/>
            <a:ext cx="12192001" cy="5889496"/>
          </a:xfrm>
        </p:spPr>
        <p:txBody>
          <a:bodyPr>
            <a:normAutofit/>
          </a:bodyPr>
          <a:lstStyle/>
          <a:p>
            <a:pPr algn="ctr"/>
            <a:endParaRPr lang="ru-RU" sz="6600" dirty="0">
              <a:solidFill>
                <a:schemeClr val="bg1"/>
              </a:solidFill>
              <a:latin typeface="+mn-lt"/>
            </a:endParaRPr>
          </a:p>
        </p:txBody>
      </p:sp>
      <p:pic>
        <p:nvPicPr>
          <p:cNvPr id="8" name="Рисунок 7">
            <a:extLst>
              <a:ext uri="{FF2B5EF4-FFF2-40B4-BE49-F238E27FC236}">
                <a16:creationId xmlns:a16="http://schemas.microsoft.com/office/drawing/2014/main" id="{1C2E819A-43E2-4DB8-A667-3458A6468B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835" y="291548"/>
            <a:ext cx="11277600" cy="46117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9479158"/>
      </p:ext>
    </p:extLst>
  </p:cSld>
  <p:clrMapOvr>
    <a:masterClrMapping/>
  </p:clrMapOvr>
  <p:transition advTm="40000">
    <p:sndAc>
      <p:stSnd>
        <p:snd r:embed="rId2" name="laser.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A. root directory</a:t>
            </a:r>
            <a:br>
              <a:rPr lang="en-US" sz="7200" dirty="0">
                <a:solidFill>
                  <a:schemeClr val="bg1"/>
                </a:solidFill>
              </a:rPr>
            </a:br>
            <a:r>
              <a:rPr lang="en-US" sz="7200" dirty="0">
                <a:solidFill>
                  <a:schemeClr val="bg1"/>
                </a:solidFill>
              </a:rPr>
              <a:t> B. web portal</a:t>
            </a:r>
            <a:br>
              <a:rPr lang="en-US" sz="7200" dirty="0">
                <a:solidFill>
                  <a:schemeClr val="bg1"/>
                </a:solidFill>
              </a:rPr>
            </a:br>
            <a:r>
              <a:rPr lang="en-US" sz="7200" dirty="0">
                <a:solidFill>
                  <a:schemeClr val="bg1"/>
                </a:solidFill>
              </a:rPr>
              <a:t>C. natural language</a:t>
            </a:r>
            <a:br>
              <a:rPr lang="en-US" sz="7200" dirty="0">
                <a:solidFill>
                  <a:schemeClr val="bg1"/>
                </a:solidFill>
              </a:rPr>
            </a:br>
            <a:br>
              <a:rPr lang="en-US" sz="7200" dirty="0">
                <a:solidFill>
                  <a:schemeClr val="bg1"/>
                </a:solidFill>
              </a:rPr>
            </a:br>
            <a:br>
              <a:rPr lang="en-US" sz="7200" dirty="0">
                <a:solidFill>
                  <a:schemeClr val="bg1"/>
                </a:solidFill>
              </a:rPr>
            </a:br>
            <a:endParaRPr lang="ru-RU" sz="7200" dirty="0">
              <a:solidFill>
                <a:schemeClr val="bg1"/>
              </a:solidFill>
            </a:endParaRPr>
          </a:p>
        </p:txBody>
      </p:sp>
    </p:spTree>
    <p:extLst>
      <p:ext uri="{BB962C8B-B14F-4D97-AF65-F5344CB8AC3E}">
        <p14:creationId xmlns:p14="http://schemas.microsoft.com/office/powerpoint/2010/main" val="1323877690"/>
      </p:ext>
    </p:extLst>
  </p:cSld>
  <p:clrMapOvr>
    <a:masterClrMapping/>
  </p:clrMapOvr>
  <p:transition>
    <p:sndAc>
      <p:stSnd>
        <p:snd r:embed="rId2" name="chimes.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55967"/>
            <a:ext cx="2734057" cy="743054"/>
          </a:xfrm>
          <a:prstGeom prst="rect">
            <a:avLst/>
          </a:prstGeom>
          <a:ln w="19050">
            <a:solidFill>
              <a:schemeClr val="bg1"/>
            </a:solidFill>
          </a:ln>
        </p:spPr>
      </p:pic>
      <p:sp>
        <p:nvSpPr>
          <p:cNvPr id="5" name="Объект 4">
            <a:extLst>
              <a:ext uri="{FF2B5EF4-FFF2-40B4-BE49-F238E27FC236}">
                <a16:creationId xmlns:a16="http://schemas.microsoft.com/office/drawing/2014/main" id="{B33AF449-4EBA-466F-B0E4-FCEC280634F2}"/>
              </a:ext>
            </a:extLst>
          </p:cNvPr>
          <p:cNvSpPr>
            <a:spLocks noGrp="1"/>
          </p:cNvSpPr>
          <p:nvPr>
            <p:ph idx="1"/>
          </p:nvPr>
        </p:nvSpPr>
        <p:spPr/>
        <p:txBody>
          <a:bodyPr/>
          <a:lstStyle/>
          <a:p>
            <a:endParaRPr lang="ru-RU" dirty="0"/>
          </a:p>
        </p:txBody>
      </p:sp>
      <p:pic>
        <p:nvPicPr>
          <p:cNvPr id="6" name="Рисунок 5">
            <a:extLst>
              <a:ext uri="{FF2B5EF4-FFF2-40B4-BE49-F238E27FC236}">
                <a16:creationId xmlns:a16="http://schemas.microsoft.com/office/drawing/2014/main" id="{EB5FA840-8614-4324-A1F2-9C0093C63172}"/>
              </a:ext>
            </a:extLst>
          </p:cNvPr>
          <p:cNvPicPr>
            <a:picLocks noChangeAspect="1"/>
          </p:cNvPicPr>
          <p:nvPr/>
        </p:nvPicPr>
        <p:blipFill>
          <a:blip r:embed="rId5"/>
          <a:stretch>
            <a:fillRect/>
          </a:stretch>
        </p:blipFill>
        <p:spPr>
          <a:xfrm>
            <a:off x="278296" y="212035"/>
            <a:ext cx="11595651" cy="4665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1619379"/>
      </p:ext>
    </p:extLst>
  </p:cSld>
  <p:clrMapOvr>
    <a:masterClrMapping/>
  </p:clrMapOvr>
  <p:transition advTm="40000">
    <p:sndAc>
      <p:stSnd>
        <p:snd r:embed="rId2" name="laser.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6000" dirty="0">
                <a:solidFill>
                  <a:schemeClr val="bg1"/>
                </a:solidFill>
              </a:rPr>
              <a:t>A. EHR</a:t>
            </a:r>
            <a:br>
              <a:rPr lang="en-US" sz="6000" dirty="0">
                <a:solidFill>
                  <a:schemeClr val="bg1"/>
                </a:solidFill>
              </a:rPr>
            </a:br>
            <a:r>
              <a:rPr lang="en-US" sz="6000" dirty="0">
                <a:solidFill>
                  <a:schemeClr val="bg1"/>
                </a:solidFill>
              </a:rPr>
              <a:t>B. lab-on-a-chip</a:t>
            </a:r>
            <a:br>
              <a:rPr lang="en-US" sz="6000" dirty="0">
                <a:solidFill>
                  <a:schemeClr val="bg1"/>
                </a:solidFill>
              </a:rPr>
            </a:br>
            <a:r>
              <a:rPr lang="en-US" sz="6000" dirty="0">
                <a:solidFill>
                  <a:schemeClr val="bg1"/>
                </a:solidFill>
              </a:rPr>
              <a:t>C. Bar coding</a:t>
            </a:r>
            <a:br>
              <a:rPr lang="en-US" sz="6000" dirty="0">
                <a:solidFill>
                  <a:schemeClr val="bg1"/>
                </a:solidFill>
              </a:rPr>
            </a:br>
            <a:r>
              <a:rPr lang="en-US" sz="6000" dirty="0">
                <a:solidFill>
                  <a:schemeClr val="bg1"/>
                </a:solidFill>
              </a:rPr>
              <a:t>D. </a:t>
            </a:r>
            <a:r>
              <a:rPr lang="en-US" sz="6000" dirty="0" err="1">
                <a:solidFill>
                  <a:schemeClr val="bg1"/>
                </a:solidFill>
              </a:rPr>
              <a:t>Microbiotic</a:t>
            </a:r>
            <a:r>
              <a:rPr lang="en-US" sz="6000" dirty="0">
                <a:solidFill>
                  <a:schemeClr val="bg1"/>
                </a:solidFill>
              </a:rPr>
              <a:t> tweezers </a:t>
            </a:r>
            <a:br>
              <a:rPr lang="en-US" sz="6000" dirty="0">
                <a:solidFill>
                  <a:schemeClr val="bg1"/>
                </a:solidFill>
              </a:rPr>
            </a:br>
            <a:endParaRPr lang="en-US" sz="6000" dirty="0">
              <a:solidFill>
                <a:schemeClr val="bg1"/>
              </a:solidFill>
            </a:endParaRPr>
          </a:p>
        </p:txBody>
      </p:sp>
    </p:spTree>
    <p:extLst>
      <p:ext uri="{BB962C8B-B14F-4D97-AF65-F5344CB8AC3E}">
        <p14:creationId xmlns:p14="http://schemas.microsoft.com/office/powerpoint/2010/main" val="1446973579"/>
      </p:ext>
    </p:extLst>
  </p:cSld>
  <p:clrMapOvr>
    <a:masterClrMapping/>
  </p:clrMapOvr>
  <p:transition>
    <p:sndAc>
      <p:stSnd>
        <p:snd r:embed="rId2" name="chimes.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a:extLst>
              <a:ext uri="{FF2B5EF4-FFF2-40B4-BE49-F238E27FC236}">
                <a16:creationId xmlns:a16="http://schemas.microsoft.com/office/drawing/2014/main" id="{B214A93F-91F9-40D8-A9F5-4338908D9364}"/>
              </a:ext>
            </a:extLst>
          </p:cNvPr>
          <p:cNvPicPr>
            <a:picLocks noChangeAspect="1"/>
          </p:cNvPicPr>
          <p:nvPr/>
        </p:nvPicPr>
        <p:blipFill>
          <a:blip r:embed="rId5"/>
          <a:stretch>
            <a:fillRect/>
          </a:stretch>
        </p:blipFill>
        <p:spPr>
          <a:xfrm>
            <a:off x="728869" y="291548"/>
            <a:ext cx="10310191" cy="4638261"/>
          </a:xfrm>
          <a:prstGeom prst="rect">
            <a:avLst/>
          </a:prstGeom>
        </p:spPr>
      </p:pic>
      <p:sp>
        <p:nvSpPr>
          <p:cNvPr id="6" name="Заголовок 5"/>
          <p:cNvSpPr>
            <a:spLocks noGrp="1"/>
          </p:cNvSpPr>
          <p:nvPr>
            <p:ph type="title"/>
          </p:nvPr>
        </p:nvSpPr>
        <p:spPr>
          <a:xfrm>
            <a:off x="0" y="1"/>
            <a:ext cx="12192000" cy="5889496"/>
          </a:xfrm>
        </p:spPr>
        <p:txBody>
          <a:bodyPr>
            <a:normAutofit/>
          </a:bodyPr>
          <a:lstStyle/>
          <a:p>
            <a:pPr algn="ctr"/>
            <a:endParaRPr lang="ru-RU" sz="6600" dirty="0">
              <a:solidFill>
                <a:schemeClr val="bg1"/>
              </a:solidFill>
              <a:latin typeface="+mn-lt"/>
            </a:endParaRPr>
          </a:p>
        </p:txBody>
      </p:sp>
      <p:pic>
        <p:nvPicPr>
          <p:cNvPr id="8" name="Рисунок 7">
            <a:extLst>
              <a:ext uri="{FF2B5EF4-FFF2-40B4-BE49-F238E27FC236}">
                <a16:creationId xmlns:a16="http://schemas.microsoft.com/office/drawing/2014/main" id="{1333F2A9-47EA-474F-84FE-A38913EDFD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287" y="159026"/>
            <a:ext cx="11741426" cy="4798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9855067"/>
      </p:ext>
    </p:extLst>
  </p:cSld>
  <p:clrMapOvr>
    <a:masterClrMapping/>
  </p:clrMapOvr>
  <p:transition advTm="40000">
    <p:sndAc>
      <p:stSnd>
        <p:snd r:embed="rId2" name="laser.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66960596"/>
              </p:ext>
            </p:extLst>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6000" dirty="0">
                <a:solidFill>
                  <a:schemeClr val="bg1"/>
                </a:solidFill>
              </a:rPr>
              <a:t>Computer-Based Training</a:t>
            </a:r>
            <a:br>
              <a:rPr lang="en-US" sz="6000" dirty="0">
                <a:solidFill>
                  <a:schemeClr val="bg1"/>
                </a:solidFill>
              </a:rPr>
            </a:br>
            <a:r>
              <a:rPr lang="en-US" sz="6000" dirty="0">
                <a:solidFill>
                  <a:schemeClr val="bg1"/>
                </a:solidFill>
              </a:rPr>
              <a:t>Computer Aided Design</a:t>
            </a:r>
            <a:endParaRPr lang="ru-RU" sz="6000" dirty="0">
              <a:solidFill>
                <a:schemeClr val="bg1"/>
              </a:solidFill>
            </a:endParaRPr>
          </a:p>
        </p:txBody>
      </p:sp>
    </p:spTree>
    <p:extLst>
      <p:ext uri="{BB962C8B-B14F-4D97-AF65-F5344CB8AC3E}">
        <p14:creationId xmlns:p14="http://schemas.microsoft.com/office/powerpoint/2010/main" val="1685440116"/>
      </p:ext>
    </p:extLst>
  </p:cSld>
  <p:clrMapOvr>
    <a:masterClrMapping/>
  </p:clrMapOvr>
  <p:transition>
    <p:sndAc>
      <p:stSnd>
        <p:snd r:embed="rId2" name="chimes.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0204174" cy="5853158"/>
          </a:xfrm>
        </p:spPr>
        <p:txBody>
          <a:bodyPr>
            <a:normAutofit fontScale="90000"/>
          </a:bodyPr>
          <a:lstStyle/>
          <a:p>
            <a:pPr algn="ctr"/>
            <a:r>
              <a:rPr lang="en-US" sz="7200" dirty="0">
                <a:solidFill>
                  <a:schemeClr val="bg1"/>
                </a:solidFill>
              </a:rPr>
              <a:t>A. Private cloud</a:t>
            </a:r>
            <a:br>
              <a:rPr lang="en-US" sz="7200" dirty="0">
                <a:solidFill>
                  <a:schemeClr val="bg1"/>
                </a:solidFill>
              </a:rPr>
            </a:br>
            <a:r>
              <a:rPr lang="en-US" sz="7200" dirty="0">
                <a:solidFill>
                  <a:schemeClr val="bg1"/>
                </a:solidFill>
              </a:rPr>
              <a:t>B. Public cloud</a:t>
            </a:r>
            <a:br>
              <a:rPr lang="en-US" sz="7200" dirty="0">
                <a:solidFill>
                  <a:schemeClr val="bg1"/>
                </a:solidFill>
              </a:rPr>
            </a:br>
            <a:r>
              <a:rPr lang="en-US" sz="7200" dirty="0" err="1">
                <a:solidFill>
                  <a:schemeClr val="bg1"/>
                </a:solidFill>
              </a:rPr>
              <a:t>C.IaaS</a:t>
            </a:r>
            <a:br>
              <a:rPr lang="en-US" sz="7200" dirty="0">
                <a:solidFill>
                  <a:schemeClr val="bg1"/>
                </a:solidFill>
              </a:rPr>
            </a:br>
            <a:r>
              <a:rPr lang="en-US" sz="7200" dirty="0">
                <a:solidFill>
                  <a:schemeClr val="bg1"/>
                </a:solidFill>
              </a:rPr>
              <a:t>D. PaaS</a:t>
            </a:r>
            <a:br>
              <a:rPr lang="en-US" sz="7200" dirty="0">
                <a:solidFill>
                  <a:schemeClr val="bg1"/>
                </a:solidFill>
              </a:rPr>
            </a:br>
            <a:r>
              <a:rPr lang="en-US" sz="7200" dirty="0">
                <a:solidFill>
                  <a:schemeClr val="bg1"/>
                </a:solidFill>
              </a:rPr>
              <a:t>E. Cloud computing</a:t>
            </a:r>
            <a:br>
              <a:rPr lang="en-US" sz="7200" dirty="0">
                <a:solidFill>
                  <a:schemeClr val="bg1"/>
                </a:solidFill>
              </a:rPr>
            </a:br>
            <a:endParaRPr lang="ru-RU" sz="7200" dirty="0">
              <a:solidFill>
                <a:schemeClr val="bg1"/>
              </a:solidFill>
            </a:endParaRPr>
          </a:p>
        </p:txBody>
      </p:sp>
    </p:spTree>
    <p:extLst>
      <p:ext uri="{BB962C8B-B14F-4D97-AF65-F5344CB8AC3E}">
        <p14:creationId xmlns:p14="http://schemas.microsoft.com/office/powerpoint/2010/main" val="134984232"/>
      </p:ext>
    </p:extLst>
  </p:cSld>
  <p:clrMapOvr>
    <a:masterClrMapping/>
  </p:clrMapOvr>
  <p:transition>
    <p:sndAc>
      <p:stSnd>
        <p:snd r:embed="rId2" name="chimes.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a:extLst>
              <a:ext uri="{FF2B5EF4-FFF2-40B4-BE49-F238E27FC236}">
                <a16:creationId xmlns:a16="http://schemas.microsoft.com/office/drawing/2014/main" id="{2FCF434C-017B-4768-9FA3-16A11F275F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43" y="119271"/>
            <a:ext cx="11701670" cy="4810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3282625"/>
      </p:ext>
    </p:extLst>
  </p:cSld>
  <p:clrMapOvr>
    <a:masterClrMapping/>
  </p:clrMapOvr>
  <p:transition advTm="40000">
    <p:sndAc>
      <p:stSnd>
        <p:snd r:embed="rId2" name="laser.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1"/>
            <a:ext cx="12192000" cy="5889496"/>
          </a:xfrm>
        </p:spPr>
        <p:txBody>
          <a:bodyPr>
            <a:normAutofit fontScale="90000"/>
          </a:bodyPr>
          <a:lstStyle/>
          <a:p>
            <a:pPr algn="ctr"/>
            <a:r>
              <a:rPr lang="en-US" sz="6600" dirty="0">
                <a:solidFill>
                  <a:schemeClr val="bg1"/>
                </a:solidFill>
                <a:latin typeface="+mn-lt"/>
              </a:rPr>
              <a:t>A. protocol</a:t>
            </a:r>
            <a:br>
              <a:rPr lang="en-US" sz="6600" dirty="0">
                <a:solidFill>
                  <a:schemeClr val="bg1"/>
                </a:solidFill>
                <a:latin typeface="+mn-lt"/>
              </a:rPr>
            </a:br>
            <a:r>
              <a:rPr lang="en-US" sz="6600" dirty="0">
                <a:solidFill>
                  <a:schemeClr val="bg1"/>
                </a:solidFill>
                <a:latin typeface="+mn-lt"/>
              </a:rPr>
              <a:t>B. bug</a:t>
            </a:r>
            <a:br>
              <a:rPr lang="en-US" sz="6600" dirty="0">
                <a:solidFill>
                  <a:schemeClr val="bg1"/>
                </a:solidFill>
                <a:latin typeface="+mn-lt"/>
              </a:rPr>
            </a:br>
            <a:r>
              <a:rPr lang="en-US" sz="6600" dirty="0">
                <a:solidFill>
                  <a:schemeClr val="bg1"/>
                </a:solidFill>
                <a:latin typeface="+mn-lt"/>
              </a:rPr>
              <a:t>C. pop-up</a:t>
            </a:r>
            <a:br>
              <a:rPr lang="en-US" sz="6600" dirty="0">
                <a:solidFill>
                  <a:schemeClr val="bg1"/>
                </a:solidFill>
                <a:latin typeface="+mn-lt"/>
              </a:rPr>
            </a:br>
            <a:r>
              <a:rPr lang="en-US" sz="6600" dirty="0">
                <a:solidFill>
                  <a:schemeClr val="bg1"/>
                </a:solidFill>
                <a:latin typeface="+mn-lt"/>
              </a:rPr>
              <a:t>D. intruder</a:t>
            </a:r>
            <a:br>
              <a:rPr lang="en-US" sz="6600" dirty="0">
                <a:solidFill>
                  <a:schemeClr val="bg1"/>
                </a:solidFill>
                <a:latin typeface="+mn-lt"/>
              </a:rPr>
            </a:br>
            <a:r>
              <a:rPr lang="en-US" sz="6600" dirty="0">
                <a:solidFill>
                  <a:schemeClr val="bg1"/>
                </a:solidFill>
                <a:latin typeface="+mn-lt"/>
              </a:rPr>
              <a:t>E. security breach</a:t>
            </a:r>
            <a:br>
              <a:rPr lang="en-US" sz="6600" dirty="0">
                <a:solidFill>
                  <a:schemeClr val="bg1"/>
                </a:solidFill>
                <a:latin typeface="+mn-lt"/>
              </a:rPr>
            </a:br>
            <a:r>
              <a:rPr lang="en-US" sz="6600" dirty="0">
                <a:solidFill>
                  <a:schemeClr val="bg1"/>
                </a:solidFill>
                <a:latin typeface="+mn-lt"/>
              </a:rPr>
              <a:t>F. backdoor</a:t>
            </a:r>
            <a:br>
              <a:rPr lang="en-US" sz="6600" dirty="0">
                <a:solidFill>
                  <a:schemeClr val="bg1"/>
                </a:solidFill>
                <a:latin typeface="+mn-lt"/>
              </a:rPr>
            </a:br>
            <a:r>
              <a:rPr lang="en-US" sz="6600" dirty="0">
                <a:solidFill>
                  <a:schemeClr val="bg1"/>
                </a:solidFill>
                <a:latin typeface="+mn-lt"/>
              </a:rPr>
              <a:t> </a:t>
            </a:r>
            <a:endParaRPr lang="ru-RU" sz="6600" dirty="0">
              <a:solidFill>
                <a:schemeClr val="bg1"/>
              </a:solidFill>
              <a:latin typeface="+mn-lt"/>
            </a:endParaRPr>
          </a:p>
        </p:txBody>
      </p:sp>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97390576"/>
      </p:ext>
    </p:extLst>
  </p:cSld>
  <p:clrMapOvr>
    <a:masterClrMapping/>
  </p:clrMapOvr>
  <p:transition>
    <p:sndAc>
      <p:stSnd>
        <p:snd r:embed="rId2" name="chimes.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365124"/>
            <a:ext cx="12192000" cy="5524371"/>
          </a:xfrm>
        </p:spPr>
        <p:txBody>
          <a:bodyPr>
            <a:noAutofit/>
          </a:bodyPr>
          <a:lstStyle/>
          <a:p>
            <a:pPr algn="ctr"/>
            <a:endParaRPr lang="ru-RU" sz="5400" dirty="0">
              <a:solidFill>
                <a:schemeClr val="bg1"/>
              </a:solidFill>
            </a:endParaRPr>
          </a:p>
        </p:txBody>
      </p:sp>
      <p:pic>
        <p:nvPicPr>
          <p:cNvPr id="11" name="Рисунок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a:extLst>
              <a:ext uri="{FF2B5EF4-FFF2-40B4-BE49-F238E27FC236}">
                <a16:creationId xmlns:a16="http://schemas.microsoft.com/office/drawing/2014/main" id="{4E023D2B-2933-4D19-9FBB-6AAD3864A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4996070"/>
          </a:xfrm>
          <a:prstGeom prst="rect">
            <a:avLst/>
          </a:prstGeom>
        </p:spPr>
      </p:pic>
    </p:spTree>
    <p:extLst>
      <p:ext uri="{BB962C8B-B14F-4D97-AF65-F5344CB8AC3E}">
        <p14:creationId xmlns:p14="http://schemas.microsoft.com/office/powerpoint/2010/main" val="3703401469"/>
      </p:ext>
    </p:extLst>
  </p:cSld>
  <p:clrMapOvr>
    <a:masterClrMapping/>
  </p:clrMapOvr>
  <p:transition advTm="40000">
    <p:sndAc>
      <p:stSnd>
        <p:snd r:embed="rId2" name="laser.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871729" y="882499"/>
            <a:ext cx="10432375" cy="4047486"/>
          </a:xfrm>
        </p:spPr>
        <p:txBody>
          <a:bodyPr>
            <a:noAutofit/>
          </a:bodyPr>
          <a:lstStyle/>
          <a:p>
            <a:pPr algn="ctr"/>
            <a:br>
              <a:rPr lang="en-US" sz="4800" dirty="0">
                <a:solidFill>
                  <a:schemeClr val="bg1"/>
                </a:solidFill>
              </a:rPr>
            </a:br>
            <a:r>
              <a:rPr lang="en-US" sz="4800" dirty="0">
                <a:solidFill>
                  <a:schemeClr val="bg1"/>
                </a:solidFill>
              </a:rPr>
              <a:t>A. Anchor</a:t>
            </a:r>
            <a:br>
              <a:rPr lang="en-US" sz="6000" dirty="0">
                <a:solidFill>
                  <a:schemeClr val="bg1"/>
                </a:solidFill>
              </a:rPr>
            </a:br>
            <a:r>
              <a:rPr lang="en-US" sz="4800" dirty="0">
                <a:solidFill>
                  <a:schemeClr val="bg1"/>
                </a:solidFill>
              </a:rPr>
              <a:t>B. CAD</a:t>
            </a:r>
            <a:br>
              <a:rPr lang="en-US" sz="4800" dirty="0">
                <a:solidFill>
                  <a:schemeClr val="bg1"/>
                </a:solidFill>
              </a:rPr>
            </a:br>
            <a:r>
              <a:rPr lang="en-US" sz="4800" dirty="0">
                <a:solidFill>
                  <a:schemeClr val="bg1"/>
                </a:solidFill>
              </a:rPr>
              <a:t>C. Flash</a:t>
            </a:r>
            <a:br>
              <a:rPr lang="en-US" sz="4800" dirty="0">
                <a:solidFill>
                  <a:schemeClr val="bg1"/>
                </a:solidFill>
              </a:rPr>
            </a:br>
            <a:r>
              <a:rPr lang="en-US" sz="4800" dirty="0">
                <a:solidFill>
                  <a:schemeClr val="bg1"/>
                </a:solidFill>
              </a:rPr>
              <a:t>D. CBT</a:t>
            </a:r>
            <a:br>
              <a:rPr lang="en-US" sz="4800" dirty="0">
                <a:solidFill>
                  <a:schemeClr val="bg1"/>
                </a:solidFill>
              </a:rPr>
            </a:br>
            <a:r>
              <a:rPr lang="en-US" sz="4800" dirty="0">
                <a:solidFill>
                  <a:schemeClr val="bg1"/>
                </a:solidFill>
              </a:rPr>
              <a:t>E. Electronic bulletin board</a:t>
            </a:r>
            <a:br>
              <a:rPr lang="en-US" sz="4800" dirty="0">
                <a:solidFill>
                  <a:schemeClr val="bg1"/>
                </a:solidFill>
              </a:rPr>
            </a:br>
            <a:r>
              <a:rPr lang="en-US" sz="4800" dirty="0">
                <a:solidFill>
                  <a:schemeClr val="bg1"/>
                </a:solidFill>
              </a:rPr>
              <a:t>F. DVD</a:t>
            </a:r>
            <a:br>
              <a:rPr lang="en-US" sz="4800" dirty="0">
                <a:solidFill>
                  <a:schemeClr val="bg1"/>
                </a:solidFill>
              </a:rPr>
            </a:br>
            <a:r>
              <a:rPr lang="en-US" sz="4800" dirty="0">
                <a:solidFill>
                  <a:schemeClr val="bg1"/>
                </a:solidFill>
              </a:rPr>
              <a:t>G.FAQ</a:t>
            </a:r>
            <a:br>
              <a:rPr lang="en-US" sz="4800" dirty="0">
                <a:solidFill>
                  <a:schemeClr val="bg1"/>
                </a:solidFill>
              </a:rPr>
            </a:br>
            <a:br>
              <a:rPr lang="en-US" sz="6000" dirty="0">
                <a:solidFill>
                  <a:schemeClr val="bg1"/>
                </a:solidFill>
              </a:rPr>
            </a:br>
            <a:endParaRPr lang="ru-RU" sz="6000" dirty="0">
              <a:solidFill>
                <a:schemeClr val="bg1"/>
              </a:solidFill>
            </a:endParaRPr>
          </a:p>
        </p:txBody>
      </p:sp>
    </p:spTree>
    <p:extLst>
      <p:ext uri="{BB962C8B-B14F-4D97-AF65-F5344CB8AC3E}">
        <p14:creationId xmlns:p14="http://schemas.microsoft.com/office/powerpoint/2010/main" val="2746378446"/>
      </p:ext>
    </p:extLst>
  </p:cSld>
  <p:clrMapOvr>
    <a:masterClrMapping/>
  </p:clrMapOvr>
  <p:transition>
    <p:sndAc>
      <p:stSnd>
        <p:snd r:embed="rId2" name="chimes.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r>
              <a:rPr lang="en-US" sz="6600" dirty="0">
                <a:solidFill>
                  <a:schemeClr val="bg1"/>
                </a:solidFill>
                <a:latin typeface="+mn-lt"/>
              </a:rPr>
              <a:t>What’s the capital of France?</a:t>
            </a:r>
            <a:endParaRPr lang="ru-RU" sz="6600" dirty="0">
              <a:solidFill>
                <a:schemeClr val="bg1"/>
              </a:solidFill>
              <a:latin typeface="+mn-lt"/>
            </a:endParaRPr>
          </a:p>
        </p:txBody>
      </p:sp>
    </p:spTree>
    <p:extLst>
      <p:ext uri="{BB962C8B-B14F-4D97-AF65-F5344CB8AC3E}">
        <p14:creationId xmlns:p14="http://schemas.microsoft.com/office/powerpoint/2010/main" val="2580329821"/>
      </p:ext>
    </p:extLst>
  </p:cSld>
  <p:clrMapOvr>
    <a:masterClrMapping/>
  </p:clrMapOvr>
  <p:transition advTm="40000">
    <p:sndAc>
      <p:stSnd>
        <p:snd r:embed="rId2" name="laser.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Paris</a:t>
            </a:r>
            <a:endParaRPr lang="ru-RU" sz="7200" dirty="0">
              <a:solidFill>
                <a:schemeClr val="bg1"/>
              </a:solidFill>
            </a:endParaRPr>
          </a:p>
        </p:txBody>
      </p:sp>
    </p:spTree>
    <p:extLst>
      <p:ext uri="{BB962C8B-B14F-4D97-AF65-F5344CB8AC3E}">
        <p14:creationId xmlns:p14="http://schemas.microsoft.com/office/powerpoint/2010/main" val="4051836114"/>
      </p:ext>
    </p:extLst>
  </p:cSld>
  <p:clrMapOvr>
    <a:masterClrMapping/>
  </p:clrMapOvr>
  <p:transition>
    <p:sndAc>
      <p:stSnd>
        <p:snd r:embed="rId2" name="chimes.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r>
              <a:rPr lang="en-US" sz="6600" dirty="0">
                <a:solidFill>
                  <a:schemeClr val="bg1"/>
                </a:solidFill>
                <a:latin typeface="+mn-lt"/>
              </a:rPr>
              <a:t>What’s the capital of Portugal?</a:t>
            </a:r>
            <a:endParaRPr lang="ru-RU" sz="6600" dirty="0">
              <a:solidFill>
                <a:schemeClr val="bg1"/>
              </a:solidFill>
              <a:latin typeface="+mn-lt"/>
            </a:endParaRPr>
          </a:p>
        </p:txBody>
      </p:sp>
    </p:spTree>
    <p:extLst>
      <p:ext uri="{BB962C8B-B14F-4D97-AF65-F5344CB8AC3E}">
        <p14:creationId xmlns:p14="http://schemas.microsoft.com/office/powerpoint/2010/main" val="3200295131"/>
      </p:ext>
    </p:extLst>
  </p:cSld>
  <p:clrMapOvr>
    <a:masterClrMapping/>
  </p:clrMapOvr>
  <p:transition advTm="40000">
    <p:sndAc>
      <p:stSnd>
        <p:snd r:embed="rId2" name="laser.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Lisbon</a:t>
            </a:r>
            <a:endParaRPr lang="ru-RU" sz="7200" dirty="0">
              <a:solidFill>
                <a:schemeClr val="bg1"/>
              </a:solidFill>
            </a:endParaRPr>
          </a:p>
        </p:txBody>
      </p:sp>
    </p:spTree>
    <p:extLst>
      <p:ext uri="{BB962C8B-B14F-4D97-AF65-F5344CB8AC3E}">
        <p14:creationId xmlns:p14="http://schemas.microsoft.com/office/powerpoint/2010/main" val="714750580"/>
      </p:ext>
    </p:extLst>
  </p:cSld>
  <p:clrMapOvr>
    <a:masterClrMapping/>
  </p:clrMapOvr>
  <p:transition>
    <p:sndAc>
      <p:stSnd>
        <p:snd r:embed="rId2" name="chimes.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r>
              <a:rPr lang="en-US" sz="6600" dirty="0">
                <a:solidFill>
                  <a:schemeClr val="bg1"/>
                </a:solidFill>
                <a:latin typeface="+mn-lt"/>
              </a:rPr>
              <a:t>What’s the capital of Chile?</a:t>
            </a:r>
            <a:endParaRPr lang="ru-RU" sz="6600" dirty="0">
              <a:solidFill>
                <a:schemeClr val="bg1"/>
              </a:solidFill>
              <a:latin typeface="+mn-lt"/>
            </a:endParaRPr>
          </a:p>
        </p:txBody>
      </p:sp>
    </p:spTree>
    <p:extLst>
      <p:ext uri="{BB962C8B-B14F-4D97-AF65-F5344CB8AC3E}">
        <p14:creationId xmlns:p14="http://schemas.microsoft.com/office/powerpoint/2010/main" val="3281028572"/>
      </p:ext>
    </p:extLst>
  </p:cSld>
  <p:clrMapOvr>
    <a:masterClrMapping/>
  </p:clrMapOvr>
  <p:transition advTm="40000">
    <p:sndAc>
      <p:stSnd>
        <p:snd r:embed="rId2" name="laser.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Give definitions to these terms:</a:t>
            </a:r>
          </a:p>
          <a:p>
            <a:pPr marL="0" indent="0" algn="ctr">
              <a:buNone/>
            </a:pPr>
            <a:r>
              <a:rPr lang="en-US" sz="7200" dirty="0">
                <a:solidFill>
                  <a:schemeClr val="bg1"/>
                </a:solidFill>
              </a:rPr>
              <a:t>Click-through rate</a:t>
            </a:r>
          </a:p>
          <a:p>
            <a:pPr marL="0" indent="0" algn="ctr">
              <a:buNone/>
            </a:pPr>
            <a:r>
              <a:rPr lang="en-US" sz="7200" dirty="0">
                <a:solidFill>
                  <a:schemeClr val="bg1"/>
                </a:solidFill>
              </a:rPr>
              <a:t>Geo </a:t>
            </a:r>
            <a:r>
              <a:rPr lang="en-US" sz="7200" dirty="0" err="1">
                <a:solidFill>
                  <a:schemeClr val="bg1"/>
                </a:solidFill>
              </a:rPr>
              <a:t>targetting</a:t>
            </a:r>
            <a:endParaRPr lang="en-US" sz="7200" dirty="0">
              <a:solidFill>
                <a:schemeClr val="bg1"/>
              </a:solidFill>
            </a:endParaRPr>
          </a:p>
        </p:txBody>
      </p:sp>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3961775013"/>
      </p:ext>
    </p:extLst>
  </p:cSld>
  <p:clrMapOvr>
    <a:masterClrMapping/>
  </p:clrMapOvr>
  <p:transition advTm="40000">
    <p:sndAc>
      <p:stSnd>
        <p:snd r:embed="rId2" name="laser.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Santiago</a:t>
            </a:r>
            <a:endParaRPr lang="ru-RU" sz="7200" dirty="0">
              <a:solidFill>
                <a:schemeClr val="bg1"/>
              </a:solidFill>
            </a:endParaRPr>
          </a:p>
        </p:txBody>
      </p:sp>
    </p:spTree>
    <p:extLst>
      <p:ext uri="{BB962C8B-B14F-4D97-AF65-F5344CB8AC3E}">
        <p14:creationId xmlns:p14="http://schemas.microsoft.com/office/powerpoint/2010/main" val="1731224270"/>
      </p:ext>
    </p:extLst>
  </p:cSld>
  <p:clrMapOvr>
    <a:masterClrMapping/>
  </p:clrMapOvr>
  <p:transition>
    <p:sndAc>
      <p:stSnd>
        <p:snd r:embed="rId2" name="chimes.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6600" dirty="0">
                <a:solidFill>
                  <a:schemeClr val="bg1"/>
                </a:solidFill>
                <a:latin typeface="+mn-lt"/>
              </a:rPr>
              <a:t>What’s the capital of Mongolia?</a:t>
            </a:r>
            <a:endParaRPr lang="ru-RU" sz="6600" dirty="0">
              <a:solidFill>
                <a:schemeClr val="bg1"/>
              </a:solidFill>
              <a:latin typeface="+mn-lt"/>
            </a:endParaRPr>
          </a:p>
        </p:txBody>
      </p:sp>
    </p:spTree>
    <p:extLst>
      <p:ext uri="{BB962C8B-B14F-4D97-AF65-F5344CB8AC3E}">
        <p14:creationId xmlns:p14="http://schemas.microsoft.com/office/powerpoint/2010/main" val="1161949345"/>
      </p:ext>
    </p:extLst>
  </p:cSld>
  <p:clrMapOvr>
    <a:masterClrMapping/>
  </p:clrMapOvr>
  <p:transition advTm="40000">
    <p:sndAc>
      <p:stSnd>
        <p:snd r:embed="rId2" name="laser.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Ulaanbaatar</a:t>
            </a:r>
            <a:endParaRPr lang="ru-RU" sz="7200" dirty="0">
              <a:solidFill>
                <a:schemeClr val="bg1"/>
              </a:solidFill>
            </a:endParaRPr>
          </a:p>
        </p:txBody>
      </p:sp>
    </p:spTree>
    <p:extLst>
      <p:ext uri="{BB962C8B-B14F-4D97-AF65-F5344CB8AC3E}">
        <p14:creationId xmlns:p14="http://schemas.microsoft.com/office/powerpoint/2010/main" val="2827245514"/>
      </p:ext>
    </p:extLst>
  </p:cSld>
  <p:clrMapOvr>
    <a:masterClrMapping/>
  </p:clrMapOvr>
  <p:transition>
    <p:sndAc>
      <p:stSnd>
        <p:snd r:embed="rId2" name="chimes.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is the highest grossing film of all time?</a:t>
            </a:r>
            <a:endParaRPr lang="ru-RU" sz="7200" dirty="0">
              <a:solidFill>
                <a:schemeClr val="bg1"/>
              </a:solidFill>
              <a:latin typeface="+mn-lt"/>
            </a:endParaRPr>
          </a:p>
        </p:txBody>
      </p:sp>
    </p:spTree>
    <p:extLst>
      <p:ext uri="{BB962C8B-B14F-4D97-AF65-F5344CB8AC3E}">
        <p14:creationId xmlns:p14="http://schemas.microsoft.com/office/powerpoint/2010/main" val="3025481897"/>
      </p:ext>
    </p:extLst>
  </p:cSld>
  <p:clrMapOvr>
    <a:masterClrMapping/>
  </p:clrMapOvr>
  <p:transition advTm="40000">
    <p:sndAc>
      <p:stSnd>
        <p:snd r:embed="rId2" name="laser.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Avengers: Endgame</a:t>
            </a:r>
            <a:endParaRPr lang="ru-RU" sz="7200" dirty="0">
              <a:solidFill>
                <a:schemeClr val="bg1"/>
              </a:solidFill>
            </a:endParaRPr>
          </a:p>
        </p:txBody>
      </p:sp>
    </p:spTree>
    <p:extLst>
      <p:ext uri="{BB962C8B-B14F-4D97-AF65-F5344CB8AC3E}">
        <p14:creationId xmlns:p14="http://schemas.microsoft.com/office/powerpoint/2010/main" val="3360301388"/>
      </p:ext>
    </p:extLst>
  </p:cSld>
  <p:clrMapOvr>
    <a:masterClrMapping/>
  </p:clrMapOvr>
  <p:transition>
    <p:sndAc>
      <p:stSnd>
        <p:snd r:embed="rId2" name="chimes.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was the first movie that started of the MCU and when was it made?</a:t>
            </a:r>
            <a:endParaRPr lang="ru-RU" sz="7200" dirty="0">
              <a:solidFill>
                <a:schemeClr val="bg1"/>
              </a:solidFill>
              <a:latin typeface="+mn-lt"/>
            </a:endParaRPr>
          </a:p>
        </p:txBody>
      </p:sp>
    </p:spTree>
    <p:extLst>
      <p:ext uri="{BB962C8B-B14F-4D97-AF65-F5344CB8AC3E}">
        <p14:creationId xmlns:p14="http://schemas.microsoft.com/office/powerpoint/2010/main" val="937062001"/>
      </p:ext>
    </p:extLst>
  </p:cSld>
  <p:clrMapOvr>
    <a:masterClrMapping/>
  </p:clrMapOvr>
  <p:transition advTm="40000">
    <p:sndAc>
      <p:stSnd>
        <p:snd r:embed="rId2" name="laser.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Iron man (2008)</a:t>
            </a:r>
            <a:endParaRPr lang="ru-RU" sz="7200" dirty="0">
              <a:solidFill>
                <a:schemeClr val="bg1"/>
              </a:solidFill>
            </a:endParaRPr>
          </a:p>
        </p:txBody>
      </p:sp>
    </p:spTree>
    <p:extLst>
      <p:ext uri="{BB962C8B-B14F-4D97-AF65-F5344CB8AC3E}">
        <p14:creationId xmlns:p14="http://schemas.microsoft.com/office/powerpoint/2010/main" val="654363597"/>
      </p:ext>
    </p:extLst>
  </p:cSld>
  <p:clrMapOvr>
    <a:masterClrMapping/>
  </p:clrMapOvr>
  <p:transition>
    <p:sndAc>
      <p:stSnd>
        <p:snd r:embed="rId2" name="chimes.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5"/>
            <a:ext cx="10515600" cy="6143251"/>
          </a:xfrm>
        </p:spPr>
        <p:txBody>
          <a:bodyPr>
            <a:normAutofit/>
          </a:bodyPr>
          <a:lstStyle/>
          <a:p>
            <a:pPr algn="ctr"/>
            <a:r>
              <a:rPr lang="en-US" sz="7200" dirty="0">
                <a:solidFill>
                  <a:schemeClr val="bg1"/>
                </a:solidFill>
              </a:rPr>
              <a:t>Hidden Bonus Question</a:t>
            </a:r>
            <a:endParaRPr lang="ru-RU" sz="7200" dirty="0">
              <a:solidFill>
                <a:schemeClr val="bg1"/>
              </a:solidFill>
            </a:endParaRPr>
          </a:p>
        </p:txBody>
      </p:sp>
    </p:spTree>
    <p:extLst>
      <p:ext uri="{BB962C8B-B14F-4D97-AF65-F5344CB8AC3E}">
        <p14:creationId xmlns:p14="http://schemas.microsoft.com/office/powerpoint/2010/main" val="4219512670"/>
      </p:ext>
    </p:extLst>
  </p:cSld>
  <p:clrMapOvr>
    <a:masterClrMapping/>
  </p:clrMapOvr>
  <p:transition>
    <p:sndAc>
      <p:stSnd>
        <p:snd r:embed="rId2" name="cashreg.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is the full name of 3</a:t>
            </a:r>
            <a:r>
              <a:rPr lang="en-US" sz="7200" baseline="30000" dirty="0">
                <a:solidFill>
                  <a:schemeClr val="bg1"/>
                </a:solidFill>
                <a:latin typeface="+mn-lt"/>
              </a:rPr>
              <a:t>rd</a:t>
            </a:r>
            <a:r>
              <a:rPr lang="en-US" sz="7200" dirty="0">
                <a:solidFill>
                  <a:schemeClr val="bg1"/>
                </a:solidFill>
                <a:latin typeface="+mn-lt"/>
              </a:rPr>
              <a:t> Episode of Star Wars?</a:t>
            </a:r>
            <a:r>
              <a:rPr lang="en-US" sz="7200" dirty="0">
                <a:solidFill>
                  <a:schemeClr val="bg1"/>
                </a:solidFill>
              </a:rPr>
              <a:t> </a:t>
            </a:r>
            <a:br>
              <a:rPr lang="en-US" sz="7200" dirty="0">
                <a:solidFill>
                  <a:schemeClr val="bg1"/>
                </a:solidFill>
              </a:rPr>
            </a:br>
            <a:r>
              <a:rPr lang="en-US" sz="7200" dirty="0">
                <a:solidFill>
                  <a:schemeClr val="bg1"/>
                </a:solidFill>
              </a:rPr>
              <a:t>(600)</a:t>
            </a:r>
            <a:endParaRPr lang="ru-RU" sz="7200" dirty="0">
              <a:solidFill>
                <a:schemeClr val="bg1"/>
              </a:solidFill>
              <a:latin typeface="+mn-lt"/>
            </a:endParaRPr>
          </a:p>
        </p:txBody>
      </p:sp>
    </p:spTree>
    <p:extLst>
      <p:ext uri="{BB962C8B-B14F-4D97-AF65-F5344CB8AC3E}">
        <p14:creationId xmlns:p14="http://schemas.microsoft.com/office/powerpoint/2010/main" val="300573241"/>
      </p:ext>
    </p:extLst>
  </p:cSld>
  <p:clrMapOvr>
    <a:masterClrMapping/>
  </p:clrMapOvr>
  <p:transition advTm="40000">
    <p:sndAc>
      <p:stSnd>
        <p:snd r:embed="rId2" name="drumroll.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5400" dirty="0">
                <a:solidFill>
                  <a:schemeClr val="bg1"/>
                </a:solidFill>
              </a:rPr>
              <a:t>Star Wars: Episode III – Revenge of the </a:t>
            </a:r>
            <a:r>
              <a:rPr lang="en-US" sz="5400" dirty="0" err="1">
                <a:solidFill>
                  <a:schemeClr val="bg1"/>
                </a:solidFill>
              </a:rPr>
              <a:t>Sith</a:t>
            </a:r>
            <a:endParaRPr lang="ru-RU" sz="8800" dirty="0">
              <a:solidFill>
                <a:schemeClr val="bg1"/>
              </a:solidFill>
            </a:endParaRPr>
          </a:p>
        </p:txBody>
      </p:sp>
    </p:spTree>
    <p:extLst>
      <p:ext uri="{BB962C8B-B14F-4D97-AF65-F5344CB8AC3E}">
        <p14:creationId xmlns:p14="http://schemas.microsoft.com/office/powerpoint/2010/main" val="3393695720"/>
      </p:ext>
    </p:extLst>
  </p:cSld>
  <p:clrMapOvr>
    <a:masterClrMapping/>
  </p:clrMapOvr>
  <p:transition>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4800" dirty="0">
                <a:solidFill>
                  <a:schemeClr val="bg1"/>
                </a:solidFill>
              </a:rPr>
              <a:t>The </a:t>
            </a:r>
            <a:r>
              <a:rPr lang="en-US" sz="4800" u="sng" dirty="0">
                <a:solidFill>
                  <a:schemeClr val="bg1"/>
                </a:solidFill>
              </a:rPr>
              <a:t>click-through rate </a:t>
            </a:r>
            <a:r>
              <a:rPr lang="en-US" sz="4800" dirty="0">
                <a:solidFill>
                  <a:schemeClr val="bg1"/>
                </a:solidFill>
              </a:rPr>
              <a:t>is the ratio of clicked advertisements to the number of advertisements that are viewed</a:t>
            </a:r>
          </a:p>
          <a:p>
            <a:pPr marL="0" indent="0" algn="ctr">
              <a:buNone/>
            </a:pPr>
            <a:r>
              <a:rPr lang="en-US" sz="4800" u="sng" dirty="0">
                <a:solidFill>
                  <a:schemeClr val="bg1"/>
                </a:solidFill>
              </a:rPr>
              <a:t>Geo targeting </a:t>
            </a:r>
            <a:r>
              <a:rPr lang="en-US" sz="4800" dirty="0">
                <a:solidFill>
                  <a:schemeClr val="bg1"/>
                </a:solidFill>
              </a:rPr>
              <a:t>is the process of showing advertisements in geographical areas where they are relevant</a:t>
            </a:r>
          </a:p>
          <a:p>
            <a:pPr marL="0" indent="0" algn="ctr">
              <a:buNone/>
            </a:pPr>
            <a:endParaRPr lang="en-US" sz="4800" dirty="0">
              <a:solidFill>
                <a:schemeClr val="bg1"/>
              </a:solidFill>
            </a:endParaRPr>
          </a:p>
        </p:txBody>
      </p:sp>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764440754"/>
      </p:ext>
    </p:extLst>
  </p:cSld>
  <p:clrMapOvr>
    <a:masterClrMapping/>
  </p:clrMapOvr>
  <p:transition>
    <p:sndAc>
      <p:stSnd>
        <p:snd r:embed="rId2" name="chimes.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At which year was the first Dumb and Dumber movie released?</a:t>
            </a:r>
            <a:endParaRPr lang="ru-RU" sz="7200" dirty="0">
              <a:solidFill>
                <a:schemeClr val="bg1"/>
              </a:solidFill>
              <a:latin typeface="+mn-lt"/>
            </a:endParaRPr>
          </a:p>
        </p:txBody>
      </p:sp>
    </p:spTree>
    <p:extLst>
      <p:ext uri="{BB962C8B-B14F-4D97-AF65-F5344CB8AC3E}">
        <p14:creationId xmlns:p14="http://schemas.microsoft.com/office/powerpoint/2010/main" val="3096179737"/>
      </p:ext>
    </p:extLst>
  </p:cSld>
  <p:clrMapOvr>
    <a:masterClrMapping/>
  </p:clrMapOvr>
  <p:transition advTm="40000">
    <p:sndAc>
      <p:stSnd>
        <p:snd r:embed="rId2" name="laser.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1994</a:t>
            </a:r>
            <a:endParaRPr lang="ru-RU" sz="7200" dirty="0">
              <a:solidFill>
                <a:schemeClr val="bg1"/>
              </a:solidFill>
            </a:endParaRPr>
          </a:p>
        </p:txBody>
      </p:sp>
    </p:spTree>
    <p:extLst>
      <p:ext uri="{BB962C8B-B14F-4D97-AF65-F5344CB8AC3E}">
        <p14:creationId xmlns:p14="http://schemas.microsoft.com/office/powerpoint/2010/main" val="2658310215"/>
      </p:ext>
    </p:extLst>
  </p:cSld>
  <p:clrMapOvr>
    <a:masterClrMapping/>
  </p:clrMapOvr>
  <p:transition>
    <p:sndAc>
      <p:stSnd>
        <p:snd r:embed="rId2" name="chimes.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was the name of drug used in the movie “Limitless”?</a:t>
            </a:r>
            <a:endParaRPr lang="ru-RU" sz="7200" dirty="0">
              <a:solidFill>
                <a:schemeClr val="bg1"/>
              </a:solidFill>
              <a:latin typeface="+mn-lt"/>
            </a:endParaRPr>
          </a:p>
        </p:txBody>
      </p:sp>
    </p:spTree>
    <p:extLst>
      <p:ext uri="{BB962C8B-B14F-4D97-AF65-F5344CB8AC3E}">
        <p14:creationId xmlns:p14="http://schemas.microsoft.com/office/powerpoint/2010/main" val="760571373"/>
      </p:ext>
    </p:extLst>
  </p:cSld>
  <p:clrMapOvr>
    <a:masterClrMapping/>
  </p:clrMapOvr>
  <p:transition advTm="40000">
    <p:sndAc>
      <p:stSnd>
        <p:snd r:embed="rId2" name="laser.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NZT-48</a:t>
            </a:r>
            <a:endParaRPr lang="ru-RU" sz="7200" dirty="0">
              <a:solidFill>
                <a:schemeClr val="bg1"/>
              </a:solidFill>
            </a:endParaRPr>
          </a:p>
        </p:txBody>
      </p:sp>
    </p:spTree>
    <p:extLst>
      <p:ext uri="{BB962C8B-B14F-4D97-AF65-F5344CB8AC3E}">
        <p14:creationId xmlns:p14="http://schemas.microsoft.com/office/powerpoint/2010/main" val="1126944195"/>
      </p:ext>
    </p:extLst>
  </p:cSld>
  <p:clrMapOvr>
    <a:masterClrMapping/>
  </p:clrMapOvr>
  <p:transition>
    <p:sndAc>
      <p:stSnd>
        <p:snd r:embed="rId2" name="chimes.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247650"/>
            <a:ext cx="12192000" cy="1695450"/>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8703" y="2126721"/>
            <a:ext cx="4434589" cy="2312376"/>
          </a:xfrm>
          <a:prstGeom prst="rect">
            <a:avLst/>
          </a:prstGeom>
        </p:spPr>
      </p:pic>
    </p:spTree>
    <p:extLst>
      <p:ext uri="{BB962C8B-B14F-4D97-AF65-F5344CB8AC3E}">
        <p14:creationId xmlns:p14="http://schemas.microsoft.com/office/powerpoint/2010/main" val="788057705"/>
      </p:ext>
    </p:extLst>
  </p:cSld>
  <p:clrMapOvr>
    <a:masterClrMapping/>
  </p:clrMapOvr>
  <p:transition advTm="40000">
    <p:sndAc>
      <p:stSnd>
        <p:snd r:embed="rId2" name="laser.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Hyundai</a:t>
            </a:r>
            <a:endParaRPr lang="ru-RU" sz="7200" dirty="0">
              <a:solidFill>
                <a:schemeClr val="bg1"/>
              </a:solidFill>
            </a:endParaRPr>
          </a:p>
        </p:txBody>
      </p:sp>
    </p:spTree>
    <p:extLst>
      <p:ext uri="{BB962C8B-B14F-4D97-AF65-F5344CB8AC3E}">
        <p14:creationId xmlns:p14="http://schemas.microsoft.com/office/powerpoint/2010/main" val="1198501615"/>
      </p:ext>
    </p:extLst>
  </p:cSld>
  <p:clrMapOvr>
    <a:masterClrMapping/>
  </p:clrMapOvr>
  <p:transition>
    <p:sndAc>
      <p:stSnd>
        <p:snd r:embed="rId2" name="chimes.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66675"/>
            <a:ext cx="12192000" cy="1343026"/>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9715" y="2652615"/>
            <a:ext cx="3000794" cy="1400370"/>
          </a:xfrm>
          <a:prstGeom prst="rect">
            <a:avLst/>
          </a:prstGeom>
        </p:spPr>
      </p:pic>
    </p:spTree>
    <p:extLst>
      <p:ext uri="{BB962C8B-B14F-4D97-AF65-F5344CB8AC3E}">
        <p14:creationId xmlns:p14="http://schemas.microsoft.com/office/powerpoint/2010/main" val="1648060995"/>
      </p:ext>
    </p:extLst>
  </p:cSld>
  <p:clrMapOvr>
    <a:masterClrMapping/>
  </p:clrMapOvr>
  <p:transition advTm="40000">
    <p:sndAc>
      <p:stSnd>
        <p:snd r:embed="rId2" name="laser.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err="1">
                <a:solidFill>
                  <a:schemeClr val="bg1"/>
                </a:solidFill>
              </a:rPr>
              <a:t>Tissot</a:t>
            </a:r>
            <a:endParaRPr lang="ru-RU" sz="7200" dirty="0">
              <a:solidFill>
                <a:schemeClr val="bg1"/>
              </a:solidFill>
            </a:endParaRPr>
          </a:p>
        </p:txBody>
      </p:sp>
    </p:spTree>
    <p:extLst>
      <p:ext uri="{BB962C8B-B14F-4D97-AF65-F5344CB8AC3E}">
        <p14:creationId xmlns:p14="http://schemas.microsoft.com/office/powerpoint/2010/main" val="4081243228"/>
      </p:ext>
    </p:extLst>
  </p:cSld>
  <p:clrMapOvr>
    <a:masterClrMapping/>
  </p:clrMapOvr>
  <p:transition>
    <p:sndAc>
      <p:stSnd>
        <p:snd r:embed="rId2" name="chimes.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598" y="1601671"/>
            <a:ext cx="3352800" cy="3352800"/>
          </a:xfrm>
          <a:prstGeom prst="rect">
            <a:avLst/>
          </a:prstGeom>
        </p:spPr>
      </p:pic>
      <p:sp>
        <p:nvSpPr>
          <p:cNvPr id="7" name="Заголовок 5"/>
          <p:cNvSpPr>
            <a:spLocks noGrp="1"/>
          </p:cNvSpPr>
          <p:nvPr>
            <p:ph type="title"/>
          </p:nvPr>
        </p:nvSpPr>
        <p:spPr>
          <a:xfrm>
            <a:off x="0" y="66675"/>
            <a:ext cx="12192000" cy="1343026"/>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spTree>
    <p:extLst>
      <p:ext uri="{BB962C8B-B14F-4D97-AF65-F5344CB8AC3E}">
        <p14:creationId xmlns:p14="http://schemas.microsoft.com/office/powerpoint/2010/main" val="2112544988"/>
      </p:ext>
    </p:extLst>
  </p:cSld>
  <p:clrMapOvr>
    <a:masterClrMapping/>
  </p:clrMapOvr>
  <p:transition advTm="40000">
    <p:sndAc>
      <p:stSnd>
        <p:snd r:embed="rId2" name="laser.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Air Jordan</a:t>
            </a:r>
            <a:endParaRPr lang="ru-RU" sz="7200" dirty="0">
              <a:solidFill>
                <a:schemeClr val="bg1"/>
              </a:solidFill>
            </a:endParaRPr>
          </a:p>
        </p:txBody>
      </p:sp>
    </p:spTree>
    <p:extLst>
      <p:ext uri="{BB962C8B-B14F-4D97-AF65-F5344CB8AC3E}">
        <p14:creationId xmlns:p14="http://schemas.microsoft.com/office/powerpoint/2010/main" val="1440253548"/>
      </p:ext>
    </p:extLst>
  </p:cSld>
  <p:clrMapOvr>
    <a:masterClrMapping/>
  </p:clrMapOvr>
  <p:transition>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Give definitions to these words: redundancy, embedded systems, oscilloscope  </a:t>
            </a:r>
          </a:p>
        </p:txBody>
      </p:sp>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1634648351"/>
      </p:ext>
    </p:extLst>
  </p:cSld>
  <p:clrMapOvr>
    <a:masterClrMapping/>
  </p:clrMapOvr>
  <p:transition advTm="40000">
    <p:sndAc>
      <p:stSnd>
        <p:snd r:embed="rId2" name="laser.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t="-7000" b="-7000"/>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9" name="Рисунок 8"/>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95117" y="1777190"/>
            <a:ext cx="3001762" cy="3001762"/>
          </a:xfrm>
          <a:prstGeom prst="rect">
            <a:avLst/>
          </a:prstGeom>
          <a:noFill/>
          <a:ln>
            <a:noFill/>
          </a:ln>
        </p:spPr>
      </p:pic>
      <p:sp>
        <p:nvSpPr>
          <p:cNvPr id="10" name="Заголовок 5"/>
          <p:cNvSpPr>
            <a:spLocks noGrp="1"/>
          </p:cNvSpPr>
          <p:nvPr>
            <p:ph type="title"/>
          </p:nvPr>
        </p:nvSpPr>
        <p:spPr>
          <a:xfrm>
            <a:off x="0" y="66675"/>
            <a:ext cx="12192000" cy="1343026"/>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spTree>
    <p:extLst>
      <p:ext uri="{BB962C8B-B14F-4D97-AF65-F5344CB8AC3E}">
        <p14:creationId xmlns:p14="http://schemas.microsoft.com/office/powerpoint/2010/main" val="1145442675"/>
      </p:ext>
    </p:extLst>
  </p:cSld>
  <p:clrMapOvr>
    <a:masterClrMapping/>
  </p:clrMapOvr>
  <p:transition advTm="40000">
    <p:sndAc>
      <p:stSnd>
        <p:snd r:embed="rId2" name="laser.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Nintendo Switch</a:t>
            </a:r>
            <a:endParaRPr lang="ru-RU" sz="7200" dirty="0">
              <a:solidFill>
                <a:schemeClr val="bg1"/>
              </a:solidFill>
            </a:endParaRPr>
          </a:p>
        </p:txBody>
      </p:sp>
    </p:spTree>
    <p:extLst>
      <p:ext uri="{BB962C8B-B14F-4D97-AF65-F5344CB8AC3E}">
        <p14:creationId xmlns:p14="http://schemas.microsoft.com/office/powerpoint/2010/main" val="104137398"/>
      </p:ext>
    </p:extLst>
  </p:cSld>
  <p:clrMapOvr>
    <a:masterClrMapping/>
  </p:clrMapOvr>
  <p:transition>
    <p:sndAc>
      <p:stSnd>
        <p:snd r:embed="rId2" name="chimes.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0972" y="2000050"/>
            <a:ext cx="2010056" cy="2857899"/>
          </a:xfrm>
          <a:prstGeom prst="rect">
            <a:avLst/>
          </a:prstGeom>
        </p:spPr>
      </p:pic>
      <p:sp>
        <p:nvSpPr>
          <p:cNvPr id="7" name="Заголовок 5"/>
          <p:cNvSpPr>
            <a:spLocks noGrp="1"/>
          </p:cNvSpPr>
          <p:nvPr>
            <p:ph type="title"/>
          </p:nvPr>
        </p:nvSpPr>
        <p:spPr>
          <a:xfrm>
            <a:off x="0" y="66675"/>
            <a:ext cx="12192000" cy="1343026"/>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spTree>
    <p:extLst>
      <p:ext uri="{BB962C8B-B14F-4D97-AF65-F5344CB8AC3E}">
        <p14:creationId xmlns:p14="http://schemas.microsoft.com/office/powerpoint/2010/main" val="3490186273"/>
      </p:ext>
    </p:extLst>
  </p:cSld>
  <p:clrMapOvr>
    <a:masterClrMapping/>
  </p:clrMapOvr>
  <p:transition advTm="40000">
    <p:sndAc>
      <p:stSnd>
        <p:snd r:embed="rId2" name="laser.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Michelin</a:t>
            </a:r>
            <a:endParaRPr lang="ru-RU" sz="7200" dirty="0">
              <a:solidFill>
                <a:schemeClr val="bg1"/>
              </a:solidFill>
            </a:endParaRPr>
          </a:p>
        </p:txBody>
      </p:sp>
    </p:spTree>
    <p:extLst>
      <p:ext uri="{BB962C8B-B14F-4D97-AF65-F5344CB8AC3E}">
        <p14:creationId xmlns:p14="http://schemas.microsoft.com/office/powerpoint/2010/main" val="301276420"/>
      </p:ext>
    </p:extLst>
  </p:cSld>
  <p:clrMapOvr>
    <a:masterClrMapping/>
  </p:clrMapOvr>
  <p:transition>
    <p:sndAc>
      <p:stSnd>
        <p:snd r:embed="rId2" name="chimes.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1" cy="6858000"/>
          </a:xfrm>
          <a:noFill/>
        </p:spPr>
        <p:txBody>
          <a:bodyPr anchor="ctr">
            <a:normAutofit/>
          </a:bodyPr>
          <a:lstStyle/>
          <a:p>
            <a:pPr marL="0" indent="0" algn="ctr">
              <a:buNone/>
            </a:pPr>
            <a:r>
              <a:rPr lang="en-US" sz="7200" dirty="0">
                <a:solidFill>
                  <a:schemeClr val="bg1"/>
                </a:solidFill>
              </a:rPr>
              <a:t>Which CELEBRITY has the most followers on </a:t>
            </a:r>
            <a:r>
              <a:rPr lang="en-US" sz="7200" dirty="0" err="1">
                <a:solidFill>
                  <a:schemeClr val="bg1"/>
                </a:solidFill>
              </a:rPr>
              <a:t>Instagram</a:t>
            </a:r>
            <a:r>
              <a:rPr lang="en-US" sz="7200" dirty="0">
                <a:solidFill>
                  <a:schemeClr val="bg1"/>
                </a:solidFill>
              </a:rPr>
              <a:t>?</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1388814108"/>
      </p:ext>
    </p:extLst>
  </p:cSld>
  <p:clrMapOvr>
    <a:masterClrMapping/>
  </p:clrMapOvr>
  <p:transition advTm="40000">
    <p:sndAc>
      <p:stSnd>
        <p:snd r:embed="rId2" name="laser.wav"/>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Cristiano Ronaldo</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307887800"/>
      </p:ext>
    </p:extLst>
  </p:cSld>
  <p:clrMapOvr>
    <a:masterClrMapping/>
  </p:clrMapOvr>
  <p:transition>
    <p:sndAc>
      <p:stSnd>
        <p:snd r:embed="rId2" name="chimes.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5003" y="25757"/>
            <a:ext cx="11187449" cy="5447763"/>
          </a:xfrm>
          <a:noFill/>
        </p:spPr>
        <p:txBody>
          <a:bodyPr anchor="ctr">
            <a:normAutofit/>
          </a:bodyPr>
          <a:lstStyle/>
          <a:p>
            <a:pPr marL="0" indent="0" algn="ctr">
              <a:buNone/>
            </a:pPr>
            <a:r>
              <a:rPr lang="en-US" sz="4400" dirty="0">
                <a:solidFill>
                  <a:schemeClr val="bg1"/>
                </a:solidFill>
              </a:rPr>
              <a:t>Who is the World's Highest-paid celebrity in 2019?</a:t>
            </a:r>
          </a:p>
          <a:p>
            <a:pPr marL="1143000" indent="-1143000">
              <a:buFont typeface="+mj-lt"/>
              <a:buAutoNum type="alphaLcParenR"/>
            </a:pPr>
            <a:r>
              <a:rPr lang="en-US" sz="4400" dirty="0">
                <a:solidFill>
                  <a:schemeClr val="bg1"/>
                </a:solidFill>
              </a:rPr>
              <a:t>Kim Kardashian</a:t>
            </a:r>
          </a:p>
          <a:p>
            <a:pPr marL="1143000" indent="-1143000">
              <a:buFont typeface="+mj-lt"/>
              <a:buAutoNum type="alphaLcParenR"/>
            </a:pPr>
            <a:r>
              <a:rPr lang="en-US" sz="4400" dirty="0">
                <a:solidFill>
                  <a:schemeClr val="bg1"/>
                </a:solidFill>
              </a:rPr>
              <a:t>Taylor Swift</a:t>
            </a:r>
          </a:p>
          <a:p>
            <a:pPr marL="1143000" indent="-1143000">
              <a:buFont typeface="+mj-lt"/>
              <a:buAutoNum type="alphaLcParenR"/>
            </a:pPr>
            <a:r>
              <a:rPr lang="en-US" sz="4400" dirty="0">
                <a:solidFill>
                  <a:schemeClr val="bg1"/>
                </a:solidFill>
              </a:rPr>
              <a:t>Justin Bieber</a:t>
            </a:r>
          </a:p>
          <a:p>
            <a:pPr marL="1143000" indent="-1143000">
              <a:buFont typeface="+mj-lt"/>
              <a:buAutoNum type="alphaLcParenR"/>
            </a:pPr>
            <a:r>
              <a:rPr lang="en-US" sz="4400" dirty="0">
                <a:solidFill>
                  <a:schemeClr val="bg1"/>
                </a:solidFill>
              </a:rPr>
              <a:t>Robert Downey Jr.</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1309392312"/>
      </p:ext>
    </p:extLst>
  </p:cSld>
  <p:clrMapOvr>
    <a:masterClrMapping/>
  </p:clrMapOvr>
  <p:transition advTm="40000">
    <p:sndAc>
      <p:stSnd>
        <p:snd r:embed="rId2" name="laser.wav"/>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Taylor Swift</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165232763"/>
      </p:ext>
    </p:extLst>
  </p:cSld>
  <p:clrMapOvr>
    <a:masterClrMapping/>
  </p:clrMapOvr>
  <p:transition>
    <p:sndAc>
      <p:stSnd>
        <p:snd r:embed="rId2" name="chimes.wav"/>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Who originally sang the song "Last Christmas"?</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3404252386"/>
      </p:ext>
    </p:extLst>
  </p:cSld>
  <p:clrMapOvr>
    <a:masterClrMapping/>
  </p:clrMapOvr>
  <p:transition advTm="40000">
    <p:sndAc>
      <p:stSnd>
        <p:snd r:embed="rId2" name="laser.wav"/>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Wham!</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811462540"/>
      </p:ext>
    </p:extLst>
  </p:cSld>
  <p:clrMapOvr>
    <a:masterClrMapping/>
  </p:clrMapOvr>
  <p:transition>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3600" u="sng" dirty="0">
                <a:solidFill>
                  <a:schemeClr val="bg1"/>
                </a:solidFill>
              </a:rPr>
              <a:t>Redundancy</a:t>
            </a:r>
            <a:r>
              <a:rPr lang="en-US" sz="3600" dirty="0">
                <a:solidFill>
                  <a:schemeClr val="bg1"/>
                </a:solidFill>
              </a:rPr>
              <a:t> is the inclusion of duplicate components in a system to maintain production when one components fails.</a:t>
            </a:r>
          </a:p>
          <a:p>
            <a:pPr marL="0" indent="0" algn="ctr">
              <a:buNone/>
            </a:pPr>
            <a:r>
              <a:rPr lang="en-US" sz="3600" dirty="0">
                <a:solidFill>
                  <a:schemeClr val="bg1"/>
                </a:solidFill>
              </a:rPr>
              <a:t>An </a:t>
            </a:r>
            <a:r>
              <a:rPr lang="en-US" sz="3600" u="sng" dirty="0">
                <a:solidFill>
                  <a:schemeClr val="bg1"/>
                </a:solidFill>
              </a:rPr>
              <a:t>embedded system </a:t>
            </a:r>
            <a:r>
              <a:rPr lang="en-US" sz="3600" dirty="0">
                <a:solidFill>
                  <a:schemeClr val="bg1"/>
                </a:solidFill>
              </a:rPr>
              <a:t>is a combination of hardware and software designed to perform a specific task.</a:t>
            </a:r>
          </a:p>
          <a:p>
            <a:pPr marL="0" indent="0" algn="ctr">
              <a:buNone/>
            </a:pPr>
            <a:r>
              <a:rPr lang="en-US" sz="3600" dirty="0">
                <a:solidFill>
                  <a:schemeClr val="bg1"/>
                </a:solidFill>
              </a:rPr>
              <a:t>An </a:t>
            </a:r>
            <a:r>
              <a:rPr lang="en-US" sz="3600" u="sng" dirty="0">
                <a:solidFill>
                  <a:schemeClr val="bg1"/>
                </a:solidFill>
              </a:rPr>
              <a:t>oscilloscope</a:t>
            </a:r>
            <a:r>
              <a:rPr lang="en-US" sz="3600" dirty="0">
                <a:solidFill>
                  <a:schemeClr val="bg1"/>
                </a:solidFill>
              </a:rPr>
              <a:t> is a device that allows the user to view the electrical voltage of a machine.</a:t>
            </a:r>
          </a:p>
        </p:txBody>
      </p:sp>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2221789889"/>
      </p:ext>
    </p:extLst>
  </p:cSld>
  <p:clrMapOvr>
    <a:masterClrMapping/>
  </p:clrMapOvr>
  <p:transition>
    <p:sndAc>
      <p:stSnd>
        <p:snd r:embed="rId2" name="chimes.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00" y="572164"/>
            <a:ext cx="4802746" cy="2029367"/>
          </a:xfrm>
        </p:spPr>
        <p:txBody>
          <a:bodyPr>
            <a:noAutofit/>
          </a:bodyPr>
          <a:lstStyle/>
          <a:p>
            <a:pPr algn="ctr"/>
            <a:r>
              <a:rPr lang="en-US" sz="6600" dirty="0">
                <a:solidFill>
                  <a:schemeClr val="bg1"/>
                </a:solidFill>
                <a:latin typeface="+mn-lt"/>
              </a:rPr>
              <a:t>What’s her</a:t>
            </a:r>
            <a:br>
              <a:rPr lang="en-US" sz="6600" dirty="0">
                <a:solidFill>
                  <a:schemeClr val="bg1"/>
                </a:solidFill>
                <a:latin typeface="+mn-lt"/>
              </a:rPr>
            </a:br>
            <a:r>
              <a:rPr lang="en-US" sz="6600" dirty="0">
                <a:solidFill>
                  <a:schemeClr val="bg1"/>
                </a:solidFill>
                <a:latin typeface="+mn-lt"/>
              </a:rPr>
              <a:t>name?</a:t>
            </a:r>
            <a:endParaRPr lang="ru-RU" sz="6600" dirty="0">
              <a:solidFill>
                <a:schemeClr val="bg1"/>
              </a:solidFill>
              <a:latin typeface="+mn-lt"/>
            </a:endParaRP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11" name="Объект 10"/>
          <p:cNvSpPr>
            <a:spLocks noGrp="1"/>
          </p:cNvSpPr>
          <p:nvPr>
            <p:ph idx="1"/>
          </p:nvPr>
        </p:nvSpPr>
        <p:spPr>
          <a:xfrm>
            <a:off x="930776" y="2714571"/>
            <a:ext cx="3798194" cy="2101916"/>
          </a:xfrm>
        </p:spPr>
        <p:txBody>
          <a:bodyPr/>
          <a:lstStyle/>
          <a:p>
            <a:pPr marL="514350" indent="-514350">
              <a:buFont typeface="+mj-lt"/>
              <a:buAutoNum type="alphaLcParenR"/>
            </a:pPr>
            <a:r>
              <a:rPr lang="en-US" dirty="0">
                <a:solidFill>
                  <a:schemeClr val="bg1"/>
                </a:solidFill>
              </a:rPr>
              <a:t>Hermione Granger</a:t>
            </a:r>
          </a:p>
          <a:p>
            <a:pPr marL="514350" indent="-514350">
              <a:buFont typeface="+mj-lt"/>
              <a:buAutoNum type="alphaLcParenR"/>
            </a:pPr>
            <a:r>
              <a:rPr lang="en-US" dirty="0">
                <a:solidFill>
                  <a:schemeClr val="bg1"/>
                </a:solidFill>
              </a:rPr>
              <a:t>Kristen Stewart</a:t>
            </a:r>
          </a:p>
          <a:p>
            <a:pPr marL="514350" indent="-514350">
              <a:buFont typeface="+mj-lt"/>
              <a:buAutoNum type="alphaLcParenR"/>
            </a:pPr>
            <a:r>
              <a:rPr lang="en-US" dirty="0">
                <a:solidFill>
                  <a:schemeClr val="bg1"/>
                </a:solidFill>
              </a:rPr>
              <a:t>Emma Watson</a:t>
            </a:r>
          </a:p>
          <a:p>
            <a:pPr marL="514350" indent="-514350">
              <a:buFont typeface="+mj-lt"/>
              <a:buAutoNum type="alphaLcParenR"/>
            </a:pPr>
            <a:r>
              <a:rPr lang="en-US" dirty="0">
                <a:solidFill>
                  <a:schemeClr val="bg1"/>
                </a:solidFill>
              </a:rPr>
              <a:t>Selena Gomez</a:t>
            </a:r>
            <a:endParaRPr lang="ru-RU" dirty="0">
              <a:solidFill>
                <a:schemeClr val="bg1"/>
              </a:solidFill>
            </a:endParaRPr>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5846" y="572165"/>
            <a:ext cx="5624834" cy="4352887"/>
          </a:xfrm>
          <a:prstGeom prst="rect">
            <a:avLst/>
          </a:prstGeom>
        </p:spPr>
      </p:pic>
    </p:spTree>
    <p:extLst>
      <p:ext uri="{BB962C8B-B14F-4D97-AF65-F5344CB8AC3E}">
        <p14:creationId xmlns:p14="http://schemas.microsoft.com/office/powerpoint/2010/main" val="3908771403"/>
      </p:ext>
    </p:extLst>
  </p:cSld>
  <p:clrMapOvr>
    <a:masterClrMapping/>
  </p:clrMapOvr>
  <p:transition advTm="40000">
    <p:sndAc>
      <p:stSnd>
        <p:snd r:embed="rId2" name="laser.wav"/>
      </p:stSnd>
    </p:sndAc>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Emma Watson</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922530045"/>
      </p:ext>
    </p:extLst>
  </p:cSld>
  <p:clrMapOvr>
    <a:masterClrMapping/>
  </p:clrMapOvr>
  <p:transition>
    <p:sndAc>
      <p:stSnd>
        <p:snd r:embed="rId2" name="chimes.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Which actor, who is still alive, has played the most roles?</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865379094"/>
      </p:ext>
    </p:extLst>
  </p:cSld>
  <p:clrMapOvr>
    <a:masterClrMapping/>
  </p:clrMapOvr>
  <p:transition advTm="40000">
    <p:sndAc>
      <p:stSnd>
        <p:snd r:embed="rId2" name="laser.wav"/>
      </p:stSnd>
    </p:sndAc>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0013" y="1981109"/>
            <a:ext cx="4489905" cy="2063796"/>
          </a:xfrm>
        </p:spPr>
        <p:txBody>
          <a:bodyPr>
            <a:noAutofit/>
          </a:bodyPr>
          <a:lstStyle/>
          <a:p>
            <a:pPr marL="0" indent="0">
              <a:buNone/>
            </a:pPr>
            <a:r>
              <a:rPr lang="en-US" sz="7200" dirty="0">
                <a:solidFill>
                  <a:schemeClr val="bg1"/>
                </a:solidFill>
              </a:rPr>
              <a:t>Donald</a:t>
            </a:r>
            <a:r>
              <a:rPr lang="en-US" sz="7200" dirty="0"/>
              <a:t> </a:t>
            </a:r>
            <a:r>
              <a:rPr lang="en-US" sz="7200" dirty="0">
                <a:solidFill>
                  <a:schemeClr val="bg1"/>
                </a:solidFill>
              </a:rPr>
              <a:t>Sutherland</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5489" y="1090578"/>
            <a:ext cx="6838681" cy="3844858"/>
          </a:xfrm>
          <a:prstGeom prst="rect">
            <a:avLst/>
          </a:prstGeom>
        </p:spPr>
      </p:pic>
    </p:spTree>
    <p:extLst>
      <p:ext uri="{BB962C8B-B14F-4D97-AF65-F5344CB8AC3E}">
        <p14:creationId xmlns:p14="http://schemas.microsoft.com/office/powerpoint/2010/main" val="492716388"/>
      </p:ext>
    </p:extLst>
  </p:cSld>
  <p:clrMapOvr>
    <a:masterClrMapping/>
  </p:clrMapOvr>
  <p:transition>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Give definitions to these abbreviations: PaaS, IaaS and SaaS</a:t>
            </a:r>
          </a:p>
        </p:txBody>
      </p:sp>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3924865643"/>
      </p:ext>
    </p:extLst>
  </p:cSld>
  <p:clrMapOvr>
    <a:masterClrMapping/>
  </p:clrMapOvr>
  <p:transition advTm="40000">
    <p:sndAc>
      <p:stSnd>
        <p:snd r:embed="rId2" name="laser.wav"/>
      </p:stSnd>
    </p:sndAc>
  </p:transition>
</p:sld>
</file>

<file path=ppt/theme/theme1.xml><?xml version="1.0" encoding="utf-8"?>
<a:theme xmlns:a="http://schemas.openxmlformats.org/drawingml/2006/main" name="Тема Office">
  <a:themeElements>
    <a:clrScheme name="Другая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62289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1081</Words>
  <Application>Microsoft Office PowerPoint</Application>
  <PresentationFormat>Широкоэкранный</PresentationFormat>
  <Paragraphs>171</Paragraphs>
  <Slides>83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83</vt:i4>
      </vt:variant>
    </vt:vector>
  </HeadingPairs>
  <TitlesOfParts>
    <vt:vector size="87" baseType="lpstr">
      <vt:lpstr>Arial</vt:lpstr>
      <vt:lpstr>Calibri</vt:lpstr>
      <vt:lpstr>Calibri Light</vt:lpstr>
      <vt:lpstr>Тема Office</vt:lpstr>
      <vt:lpstr>Презентация PowerPoint</vt:lpstr>
      <vt:lpstr>Презентация PowerPoint</vt:lpstr>
      <vt:lpstr>Give definitions to the abbreviations: CBT and CAD</vt:lpstr>
      <vt:lpstr>Computer-Based Training Computer Aided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How do computer viruses impact business?</vt:lpstr>
      <vt:lpstr>Viruses usually spread very quickly and in most cases, they will cause damage to the host system. They can affect the screen and display appearance or decrease memory space, destroy programs, and steal information and data from the entire network which may be confidential. </vt:lpstr>
      <vt:lpstr>Презентация PowerPoint</vt:lpstr>
      <vt:lpstr>1. Why do companies use automation? 2. Why do people prefer operating system over another? (600)  </vt:lpstr>
      <vt:lpstr>1. Companies use automotation to integrate different technologies so as to achieve efficiency and cost savings. 2. Usually, people take into consideration what they will use their computer for when choosing an operating system. Perhaps one OS offers more features or greater hardware and software compatibility.   </vt:lpstr>
      <vt:lpstr>1. How can people avoid falling for fishing schemes? 2. What kind of medical technology do you know about? </vt:lpstr>
      <vt:lpstr>1. Phishing scams occur when thieves trick people into giving out personal information by email such as online passwords and credit card details.  2. Laser dentistry. It is quite painless and can reduce time.</vt:lpstr>
      <vt:lpstr>1. Are there any problems with anti-virus software? 2. What are the challenges of telecommuting, for workers and management?</vt:lpstr>
      <vt:lpstr>1. Instant scans can be slow and dominate resources while running, resulting in users disabling them a virus detected. 2. One of the major challenges for a telecommuter is managing to keep skill levels up to date. Technical support and training programs are important issues for telecommuting. </vt:lpstr>
      <vt:lpstr>1. How is Linux different from other operating system? 2. Why would a business use Linux?</vt:lpstr>
      <vt:lpstr>1.  With Linux users can have access and alter source code to the kernel. This brings about faster improvements and fixes any bugs immediately. The source code is also freely available to everyone. 2. By using this system, maintenance is minimized as PCs don’t need to be  upgraded as often… </vt:lpstr>
      <vt:lpstr>Презентация PowerPoint</vt:lpstr>
      <vt:lpstr>A. root directory  B. web portal C. natural language   </vt:lpstr>
      <vt:lpstr>Презентация PowerPoint</vt:lpstr>
      <vt:lpstr>A. EHR B. lab-on-a-chip C. Bar coding D. Microbiotic tweezers  </vt:lpstr>
      <vt:lpstr>Презентация PowerPoint</vt:lpstr>
      <vt:lpstr>A. Private cloud B. Public cloud C.IaaS D. PaaS E. Cloud computing </vt:lpstr>
      <vt:lpstr>Презентация PowerPoint</vt:lpstr>
      <vt:lpstr>A. protocol B. bug C. pop-up D. intruder E. security breach F. backdoor  </vt:lpstr>
      <vt:lpstr>Презентация PowerPoint</vt:lpstr>
      <vt:lpstr> A. Anchor B. CAD C. Flash D. CBT E. Electronic bulletin board F. DVD G.FAQ  </vt:lpstr>
      <vt:lpstr>What’s the capital of France?</vt:lpstr>
      <vt:lpstr>Paris</vt:lpstr>
      <vt:lpstr>What’s the capital of Portugal?</vt:lpstr>
      <vt:lpstr>Lisbon</vt:lpstr>
      <vt:lpstr>What’s the capital of Chile?</vt:lpstr>
      <vt:lpstr>Santiago</vt:lpstr>
      <vt:lpstr>What’s the capital of Mongolia?</vt:lpstr>
      <vt:lpstr>Ulaanbaatar</vt:lpstr>
      <vt:lpstr>What is the highest grossing film of all time?</vt:lpstr>
      <vt:lpstr>Avengers: Endgame</vt:lpstr>
      <vt:lpstr>What was the first movie that started of the MCU and when was it made?</vt:lpstr>
      <vt:lpstr>Iron man (2008)</vt:lpstr>
      <vt:lpstr>Hidden Bonus Question</vt:lpstr>
      <vt:lpstr>What is the full name of 3rd Episode of Star Wars?  (600)</vt:lpstr>
      <vt:lpstr>Star Wars: Episode III – Revenge of the Sith</vt:lpstr>
      <vt:lpstr>At which year was the first Dumb and Dumber movie released?</vt:lpstr>
      <vt:lpstr>1994</vt:lpstr>
      <vt:lpstr>What was the name of drug used in the movie “Limitless”?</vt:lpstr>
      <vt:lpstr>NZT-48</vt:lpstr>
      <vt:lpstr>Name it.</vt:lpstr>
      <vt:lpstr>Hyundai</vt:lpstr>
      <vt:lpstr>Name it</vt:lpstr>
      <vt:lpstr>Tissot</vt:lpstr>
      <vt:lpstr>Name it</vt:lpstr>
      <vt:lpstr>Air Jordan</vt:lpstr>
      <vt:lpstr>Name it</vt:lpstr>
      <vt:lpstr>Nintendo Switch</vt:lpstr>
      <vt:lpstr>Name it</vt:lpstr>
      <vt:lpstr>Michelin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What’s her name?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dc:title>
  <dc:creator>User35</dc:creator>
  <cp:lastModifiedBy>Пользователь</cp:lastModifiedBy>
  <cp:revision>170</cp:revision>
  <dcterms:created xsi:type="dcterms:W3CDTF">2019-12-17T09:54:22Z</dcterms:created>
  <dcterms:modified xsi:type="dcterms:W3CDTF">2022-12-10T16:14:29Z</dcterms:modified>
</cp:coreProperties>
</file>