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3"/>
  </p:notesMasterIdLst>
  <p:sldIdLst>
    <p:sldId id="256" r:id="rId2"/>
    <p:sldId id="267" r:id="rId3"/>
    <p:sldId id="266" r:id="rId4"/>
    <p:sldId id="257" r:id="rId5"/>
    <p:sldId id="259" r:id="rId6"/>
    <p:sldId id="264" r:id="rId7"/>
    <p:sldId id="297" r:id="rId8"/>
    <p:sldId id="298" r:id="rId9"/>
    <p:sldId id="261" r:id="rId10"/>
    <p:sldId id="263" r:id="rId11"/>
    <p:sldId id="260" r:id="rId12"/>
    <p:sldId id="295" r:id="rId13"/>
    <p:sldId id="296" r:id="rId14"/>
    <p:sldId id="300" r:id="rId15"/>
    <p:sldId id="299" r:id="rId16"/>
    <p:sldId id="301" r:id="rId17"/>
    <p:sldId id="302" r:id="rId18"/>
    <p:sldId id="293" r:id="rId19"/>
    <p:sldId id="303" r:id="rId20"/>
    <p:sldId id="307" r:id="rId21"/>
    <p:sldId id="262" r:id="rId22"/>
    <p:sldId id="305" r:id="rId23"/>
    <p:sldId id="306" r:id="rId24"/>
    <p:sldId id="276" r:id="rId25"/>
    <p:sldId id="269" r:id="rId26"/>
    <p:sldId id="265" r:id="rId27"/>
    <p:sldId id="315" r:id="rId28"/>
    <p:sldId id="318" r:id="rId29"/>
    <p:sldId id="268" r:id="rId30"/>
    <p:sldId id="270" r:id="rId31"/>
    <p:sldId id="316" r:id="rId32"/>
    <p:sldId id="322" r:id="rId33"/>
    <p:sldId id="320" r:id="rId34"/>
    <p:sldId id="308" r:id="rId35"/>
    <p:sldId id="309" r:id="rId36"/>
    <p:sldId id="311" r:id="rId37"/>
    <p:sldId id="313" r:id="rId38"/>
    <p:sldId id="314" r:id="rId39"/>
    <p:sldId id="287" r:id="rId40"/>
    <p:sldId id="321" r:id="rId41"/>
    <p:sldId id="292" r:id="rId42"/>
  </p:sldIdLst>
  <p:sldSz cx="9144000" cy="5143500" type="screen16x9"/>
  <p:notesSz cx="6858000" cy="9144000"/>
  <p:embeddedFontLst>
    <p:embeddedFont>
      <p:font typeface="Algerian" panose="04020705040A02060702" pitchFamily="82" charset="0"/>
      <p:regular r:id="rId44"/>
    </p:embeddedFont>
    <p:embeddedFont>
      <p:font typeface="Oswald" panose="00000500000000000000" pitchFamily="2" charset="0"/>
      <p:regular r:id="rId45"/>
      <p:bold r:id="rId46"/>
    </p:embeddedFont>
    <p:embeddedFont>
      <p:font typeface="Raleway"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204557-73BF-49D9-8C5E-0D6F8871C2BE}">
  <a:tblStyle styleId="{DE204557-73BF-49D9-8C5E-0D6F8871C2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71" autoAdjust="0"/>
  </p:normalViewPr>
  <p:slideViewPr>
    <p:cSldViewPr snapToGrid="0">
      <p:cViewPr varScale="1">
        <p:scale>
          <a:sx n="74" d="100"/>
          <a:sy n="74" d="100"/>
        </p:scale>
        <p:origin x="12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8c1997cbfd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8c1997cbfd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10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8bed413fd1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8bed413fd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8c1997cbfd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8c1997cbfd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8c2221473c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8c2221473c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c1997cbf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c1997cbf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69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8c1997cbfd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8c1997cbfd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8c1997cbfd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8c1997cbf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8c2221473c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8c2221473c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8c1997cb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8" name="Google Shape;3158;g8c1997cb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1997cbf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c1997cbf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b8ed53e2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b8ed53e2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c1997c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c1997c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b8ed53e2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b8ed53e21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c1997cbfd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c1997cbf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b8ed53e21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8b8ed53e21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3be0b746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93be0b746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c1997cbf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c1997cbf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87750" y="948175"/>
            <a:ext cx="53685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861875" y="3193650"/>
            <a:ext cx="34203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ITLE_AND_TWO_COLUMNS_1">
    <p:spTree>
      <p:nvGrpSpPr>
        <p:cNvPr id="1" name="Shape 41"/>
        <p:cNvGrpSpPr/>
        <p:nvPr/>
      </p:nvGrpSpPr>
      <p:grpSpPr>
        <a:xfrm>
          <a:off x="0" y="0"/>
          <a:ext cx="0" cy="0"/>
          <a:chOff x="0" y="0"/>
          <a:chExt cx="0" cy="0"/>
        </a:xfrm>
      </p:grpSpPr>
      <p:sp>
        <p:nvSpPr>
          <p:cNvPr id="42" name="Google Shape;42;p14"/>
          <p:cNvSpPr/>
          <p:nvPr/>
        </p:nvSpPr>
        <p:spPr>
          <a:xfrm>
            <a:off x="4564625" y="9500"/>
            <a:ext cx="4579500" cy="5143500"/>
          </a:xfrm>
          <a:prstGeom prst="rect">
            <a:avLst/>
          </a:prstGeom>
          <a:gradFill>
            <a:gsLst>
              <a:gs pos="0">
                <a:srgbClr val="20124D"/>
              </a:gs>
              <a:gs pos="58999">
                <a:srgbClr val="855673"/>
              </a:gs>
              <a:gs pos="100000">
                <a:srgbClr val="EA9999"/>
              </a:gs>
            </a:gsLst>
            <a:lin ang="2700006" scaled="0"/>
          </a:gra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4"/>
          <p:cNvSpPr/>
          <p:nvPr/>
        </p:nvSpPr>
        <p:spPr>
          <a:xfrm>
            <a:off x="-14875" y="9500"/>
            <a:ext cx="4579500" cy="5143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4"/>
          <p:cNvSpPr txBox="1">
            <a:spLocks noGrp="1"/>
          </p:cNvSpPr>
          <p:nvPr>
            <p:ph type="title"/>
          </p:nvPr>
        </p:nvSpPr>
        <p:spPr>
          <a:xfrm>
            <a:off x="5011588" y="2052650"/>
            <a:ext cx="214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4"/>
          <p:cNvSpPr txBox="1">
            <a:spLocks noGrp="1"/>
          </p:cNvSpPr>
          <p:nvPr>
            <p:ph type="body" idx="1"/>
          </p:nvPr>
        </p:nvSpPr>
        <p:spPr>
          <a:xfrm>
            <a:off x="5011592" y="2587250"/>
            <a:ext cx="2145300" cy="1027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6" name="Google Shape;46;p14"/>
          <p:cNvSpPr txBox="1">
            <a:spLocks noGrp="1"/>
          </p:cNvSpPr>
          <p:nvPr>
            <p:ph type="body" idx="2"/>
          </p:nvPr>
        </p:nvSpPr>
        <p:spPr>
          <a:xfrm>
            <a:off x="2295767" y="2587250"/>
            <a:ext cx="2145300" cy="1027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7" name="Google Shape;47;p14"/>
          <p:cNvSpPr txBox="1">
            <a:spLocks noGrp="1"/>
          </p:cNvSpPr>
          <p:nvPr>
            <p:ph type="title" idx="3"/>
          </p:nvPr>
        </p:nvSpPr>
        <p:spPr>
          <a:xfrm>
            <a:off x="2295763" y="2052650"/>
            <a:ext cx="214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CUSTOM_5">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subTitle" idx="1"/>
          </p:nvPr>
        </p:nvSpPr>
        <p:spPr>
          <a:xfrm>
            <a:off x="719600" y="2358725"/>
            <a:ext cx="23172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a:endParaRPr/>
          </a:p>
        </p:txBody>
      </p:sp>
      <p:sp>
        <p:nvSpPr>
          <p:cNvPr id="65" name="Google Shape;65;p16"/>
          <p:cNvSpPr txBox="1">
            <a:spLocks noGrp="1"/>
          </p:cNvSpPr>
          <p:nvPr>
            <p:ph type="subTitle" idx="2"/>
          </p:nvPr>
        </p:nvSpPr>
        <p:spPr>
          <a:xfrm>
            <a:off x="720100" y="2658627"/>
            <a:ext cx="23169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6"/>
          <p:cNvSpPr txBox="1">
            <a:spLocks noGrp="1"/>
          </p:cNvSpPr>
          <p:nvPr>
            <p:ph type="subTitle" idx="3"/>
          </p:nvPr>
        </p:nvSpPr>
        <p:spPr>
          <a:xfrm>
            <a:off x="3413500" y="2358725"/>
            <a:ext cx="23169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a:endParaRPr/>
          </a:p>
        </p:txBody>
      </p:sp>
      <p:sp>
        <p:nvSpPr>
          <p:cNvPr id="67" name="Google Shape;67;p16"/>
          <p:cNvSpPr txBox="1">
            <a:spLocks noGrp="1"/>
          </p:cNvSpPr>
          <p:nvPr>
            <p:ph type="subTitle" idx="4"/>
          </p:nvPr>
        </p:nvSpPr>
        <p:spPr>
          <a:xfrm>
            <a:off x="3413738" y="2658627"/>
            <a:ext cx="23169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6"/>
          <p:cNvSpPr txBox="1">
            <a:spLocks noGrp="1"/>
          </p:cNvSpPr>
          <p:nvPr>
            <p:ph type="subTitle" idx="5"/>
          </p:nvPr>
        </p:nvSpPr>
        <p:spPr>
          <a:xfrm>
            <a:off x="6107050" y="2358725"/>
            <a:ext cx="23169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a:endParaRPr/>
          </a:p>
        </p:txBody>
      </p:sp>
      <p:sp>
        <p:nvSpPr>
          <p:cNvPr id="69" name="Google Shape;69;p16"/>
          <p:cNvSpPr txBox="1">
            <a:spLocks noGrp="1"/>
          </p:cNvSpPr>
          <p:nvPr>
            <p:ph type="subTitle" idx="6"/>
          </p:nvPr>
        </p:nvSpPr>
        <p:spPr>
          <a:xfrm>
            <a:off x="6107100" y="2658627"/>
            <a:ext cx="23169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ix columns">
  <p:cSld name="CUSTOM_2_1">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1944363" y="1542025"/>
            <a:ext cx="2317200" cy="38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1" name="Google Shape;121;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21"/>
          <p:cNvSpPr txBox="1">
            <a:spLocks noGrp="1"/>
          </p:cNvSpPr>
          <p:nvPr>
            <p:ph type="subTitle" idx="2"/>
          </p:nvPr>
        </p:nvSpPr>
        <p:spPr>
          <a:xfrm>
            <a:off x="1944863" y="1918116"/>
            <a:ext cx="2316900" cy="62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3"/>
          </p:nvPr>
        </p:nvSpPr>
        <p:spPr>
          <a:xfrm>
            <a:off x="1944388" y="2492563"/>
            <a:ext cx="2316900" cy="38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4" name="Google Shape;124;p21"/>
          <p:cNvSpPr txBox="1">
            <a:spLocks noGrp="1"/>
          </p:cNvSpPr>
          <p:nvPr>
            <p:ph type="subTitle" idx="4"/>
          </p:nvPr>
        </p:nvSpPr>
        <p:spPr>
          <a:xfrm>
            <a:off x="1944625" y="2868653"/>
            <a:ext cx="2316900" cy="62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subTitle" idx="5"/>
          </p:nvPr>
        </p:nvSpPr>
        <p:spPr>
          <a:xfrm>
            <a:off x="4882563" y="1542025"/>
            <a:ext cx="2316900" cy="389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6" name="Google Shape;126;p21"/>
          <p:cNvSpPr txBox="1">
            <a:spLocks noGrp="1"/>
          </p:cNvSpPr>
          <p:nvPr>
            <p:ph type="subTitle" idx="6"/>
          </p:nvPr>
        </p:nvSpPr>
        <p:spPr>
          <a:xfrm>
            <a:off x="4882613" y="1918116"/>
            <a:ext cx="2316900" cy="629100"/>
          </a:xfrm>
          <a:prstGeom prst="rect">
            <a:avLst/>
          </a:prstGeom>
        </p:spPr>
        <p:txBody>
          <a:bodyPr spcFirstLastPara="1" wrap="square" lIns="91425" tIns="91425" rIns="91425" bIns="91425" anchor="t" anchorCtr="0">
            <a:noAutofit/>
          </a:bodyPr>
          <a:lstStyle>
            <a:lvl1pPr marR="332101"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subTitle" idx="7"/>
          </p:nvPr>
        </p:nvSpPr>
        <p:spPr>
          <a:xfrm>
            <a:off x="1944363" y="3443102"/>
            <a:ext cx="2317200" cy="38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 name="Google Shape;128;p21"/>
          <p:cNvSpPr txBox="1">
            <a:spLocks noGrp="1"/>
          </p:cNvSpPr>
          <p:nvPr>
            <p:ph type="subTitle" idx="8"/>
          </p:nvPr>
        </p:nvSpPr>
        <p:spPr>
          <a:xfrm>
            <a:off x="1944863" y="3819202"/>
            <a:ext cx="2316900" cy="62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subTitle" idx="9"/>
          </p:nvPr>
        </p:nvSpPr>
        <p:spPr>
          <a:xfrm>
            <a:off x="4882388" y="2492565"/>
            <a:ext cx="2317200" cy="389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0" name="Google Shape;130;p21"/>
          <p:cNvSpPr txBox="1">
            <a:spLocks noGrp="1"/>
          </p:cNvSpPr>
          <p:nvPr>
            <p:ph type="subTitle" idx="13"/>
          </p:nvPr>
        </p:nvSpPr>
        <p:spPr>
          <a:xfrm>
            <a:off x="4882725" y="2868665"/>
            <a:ext cx="2316900" cy="6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1"/>
          <p:cNvSpPr txBox="1">
            <a:spLocks noGrp="1"/>
          </p:cNvSpPr>
          <p:nvPr>
            <p:ph type="subTitle" idx="14"/>
          </p:nvPr>
        </p:nvSpPr>
        <p:spPr>
          <a:xfrm>
            <a:off x="4882563" y="3443100"/>
            <a:ext cx="2316900" cy="389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2" name="Google Shape;132;p21"/>
          <p:cNvSpPr txBox="1">
            <a:spLocks noGrp="1"/>
          </p:cNvSpPr>
          <p:nvPr>
            <p:ph type="subTitle" idx="15"/>
          </p:nvPr>
        </p:nvSpPr>
        <p:spPr>
          <a:xfrm>
            <a:off x="4882613" y="3819202"/>
            <a:ext cx="2316900" cy="6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 and subtitle">
  <p:cSld name="CUSTOM_3">
    <p:spTree>
      <p:nvGrpSpPr>
        <p:cNvPr id="1" name="Shape 133"/>
        <p:cNvGrpSpPr/>
        <p:nvPr/>
      </p:nvGrpSpPr>
      <p:grpSpPr>
        <a:xfrm>
          <a:off x="0" y="0"/>
          <a:ext cx="0" cy="0"/>
          <a:chOff x="0" y="0"/>
          <a:chExt cx="0" cy="0"/>
        </a:xfrm>
      </p:grpSpPr>
      <p:sp>
        <p:nvSpPr>
          <p:cNvPr id="134" name="Google Shape;134;p22"/>
          <p:cNvSpPr txBox="1">
            <a:spLocks noGrp="1"/>
          </p:cNvSpPr>
          <p:nvPr>
            <p:ph type="title" hasCustomPrompt="1"/>
          </p:nvPr>
        </p:nvSpPr>
        <p:spPr>
          <a:xfrm>
            <a:off x="3389825" y="1356150"/>
            <a:ext cx="11724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22"/>
          <p:cNvSpPr txBox="1">
            <a:spLocks noGrp="1"/>
          </p:cNvSpPr>
          <p:nvPr>
            <p:ph type="title" idx="2"/>
          </p:nvPr>
        </p:nvSpPr>
        <p:spPr>
          <a:xfrm>
            <a:off x="3507400" y="2586993"/>
            <a:ext cx="38520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 and subtitle 2">
  <p:cSld name="CUSTOM_6">
    <p:spTree>
      <p:nvGrpSpPr>
        <p:cNvPr id="1" name="Shape 136"/>
        <p:cNvGrpSpPr/>
        <p:nvPr/>
      </p:nvGrpSpPr>
      <p:grpSpPr>
        <a:xfrm>
          <a:off x="0" y="0"/>
          <a:ext cx="0" cy="0"/>
          <a:chOff x="0" y="0"/>
          <a:chExt cx="0" cy="0"/>
        </a:xfrm>
      </p:grpSpPr>
      <p:sp>
        <p:nvSpPr>
          <p:cNvPr id="137" name="Google Shape;137;p23"/>
          <p:cNvSpPr txBox="1">
            <a:spLocks noGrp="1"/>
          </p:cNvSpPr>
          <p:nvPr>
            <p:ph type="title" hasCustomPrompt="1"/>
          </p:nvPr>
        </p:nvSpPr>
        <p:spPr>
          <a:xfrm>
            <a:off x="2285825" y="1927950"/>
            <a:ext cx="13389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23"/>
          <p:cNvSpPr txBox="1">
            <a:spLocks noGrp="1"/>
          </p:cNvSpPr>
          <p:nvPr>
            <p:ph type="title" idx="2"/>
          </p:nvPr>
        </p:nvSpPr>
        <p:spPr>
          <a:xfrm>
            <a:off x="3722950" y="2073553"/>
            <a:ext cx="38520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 and subtitle 3">
  <p:cSld name="CUSTOM_6_1">
    <p:spTree>
      <p:nvGrpSpPr>
        <p:cNvPr id="1" name="Shape 139"/>
        <p:cNvGrpSpPr/>
        <p:nvPr/>
      </p:nvGrpSpPr>
      <p:grpSpPr>
        <a:xfrm>
          <a:off x="0" y="0"/>
          <a:ext cx="0" cy="0"/>
          <a:chOff x="0" y="0"/>
          <a:chExt cx="0" cy="0"/>
        </a:xfrm>
      </p:grpSpPr>
      <p:sp>
        <p:nvSpPr>
          <p:cNvPr id="140" name="Google Shape;140;p24"/>
          <p:cNvSpPr txBox="1">
            <a:spLocks noGrp="1"/>
          </p:cNvSpPr>
          <p:nvPr>
            <p:ph type="title" hasCustomPrompt="1"/>
          </p:nvPr>
        </p:nvSpPr>
        <p:spPr>
          <a:xfrm>
            <a:off x="3814350" y="1356150"/>
            <a:ext cx="1515300" cy="12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1" name="Google Shape;141;p24"/>
          <p:cNvSpPr txBox="1">
            <a:spLocks noGrp="1"/>
          </p:cNvSpPr>
          <p:nvPr>
            <p:ph type="title" idx="2"/>
          </p:nvPr>
        </p:nvSpPr>
        <p:spPr>
          <a:xfrm>
            <a:off x="3073050" y="2518425"/>
            <a:ext cx="2997900" cy="107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4">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CUSTOM_4_1">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720000" y="540000"/>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449150" y="1512225"/>
            <a:ext cx="6245700" cy="1876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900"/>
              <a:buNone/>
              <a:defRPr sz="2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p:nvPr>
        </p:nvSpPr>
        <p:spPr>
          <a:xfrm>
            <a:off x="1449150" y="3334700"/>
            <a:ext cx="6245700" cy="61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Raleway"/>
              <a:buNone/>
              <a:defRPr sz="1800">
                <a:latin typeface="Raleway"/>
                <a:ea typeface="Raleway"/>
                <a:cs typeface="Raleway"/>
                <a:sym typeface="Raleway"/>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159"/>
        <p:cNvGrpSpPr/>
        <p:nvPr/>
      </p:nvGrpSpPr>
      <p:grpSpPr>
        <a:xfrm>
          <a:off x="0" y="0"/>
          <a:ext cx="0" cy="0"/>
          <a:chOff x="0" y="0"/>
          <a:chExt cx="0" cy="0"/>
        </a:xfrm>
      </p:grpSpPr>
      <p:sp>
        <p:nvSpPr>
          <p:cNvPr id="160" name="Google Shape;160;p32"/>
          <p:cNvSpPr txBox="1">
            <a:spLocks noGrp="1"/>
          </p:cNvSpPr>
          <p:nvPr>
            <p:ph type="ctrTitle"/>
          </p:nvPr>
        </p:nvSpPr>
        <p:spPr>
          <a:xfrm>
            <a:off x="1887750" y="946225"/>
            <a:ext cx="5368500" cy="97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1" name="Google Shape;161;p32"/>
          <p:cNvSpPr txBox="1">
            <a:spLocks noGrp="1"/>
          </p:cNvSpPr>
          <p:nvPr>
            <p:ph type="subTitle" idx="1"/>
          </p:nvPr>
        </p:nvSpPr>
        <p:spPr>
          <a:xfrm>
            <a:off x="4774636" y="2224775"/>
            <a:ext cx="3054900" cy="11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2" name="Google Shape;162;p32"/>
          <p:cNvSpPr txBox="1"/>
          <p:nvPr/>
        </p:nvSpPr>
        <p:spPr>
          <a:xfrm>
            <a:off x="2569325" y="4151400"/>
            <a:ext cx="4005600" cy="41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000">
                <a:solidFill>
                  <a:schemeClr val="lt1"/>
                </a:solidFill>
                <a:latin typeface="Raleway"/>
                <a:ea typeface="Raleway"/>
                <a:cs typeface="Raleway"/>
                <a:sym typeface="Raleway"/>
              </a:rPr>
              <a:t>CREDITS: This presentation template was created by </a:t>
            </a:r>
            <a:r>
              <a:rPr lang="en" sz="1000" b="1" u="sng">
                <a:solidFill>
                  <a:schemeClr val="lt1"/>
                </a:solid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b="1">
                <a:solidFill>
                  <a:schemeClr val="lt1"/>
                </a:solidFill>
                <a:latin typeface="Raleway"/>
                <a:ea typeface="Raleway"/>
                <a:cs typeface="Raleway"/>
                <a:sym typeface="Raleway"/>
              </a:rPr>
              <a:t>,</a:t>
            </a:r>
            <a:r>
              <a:rPr lang="en" sz="1000">
                <a:solidFill>
                  <a:schemeClr val="lt1"/>
                </a:solidFill>
                <a:latin typeface="Raleway"/>
                <a:ea typeface="Raleway"/>
                <a:cs typeface="Raleway"/>
                <a:sym typeface="Raleway"/>
              </a:rPr>
              <a:t> including icons by </a:t>
            </a:r>
            <a:r>
              <a:rPr lang="en" sz="1000" b="1" u="sng">
                <a:solidFill>
                  <a:schemeClr val="lt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lt1"/>
                </a:solidFill>
                <a:latin typeface="Raleway"/>
                <a:ea typeface="Raleway"/>
                <a:cs typeface="Raleway"/>
                <a:sym typeface="Raleway"/>
              </a:rPr>
              <a:t>, infographics &amp; images by </a:t>
            </a:r>
            <a:r>
              <a:rPr lang="en" sz="1000" b="1" u="sng">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000">
                <a:solidFill>
                  <a:schemeClr val="lt1"/>
                </a:solidFill>
                <a:latin typeface="Raleway"/>
                <a:ea typeface="Raleway"/>
                <a:cs typeface="Raleway"/>
                <a:sym typeface="Raleway"/>
              </a:rPr>
              <a:t> </a:t>
            </a:r>
            <a:endParaRPr sz="1000">
              <a:solidFill>
                <a:schemeClr val="lt1"/>
              </a:solidFill>
              <a:latin typeface="Raleway"/>
              <a:ea typeface="Raleway"/>
              <a:cs typeface="Raleway"/>
              <a:sym typeface="Raleway"/>
            </a:endParaRPr>
          </a:p>
        </p:txBody>
      </p:sp>
      <p:sp>
        <p:nvSpPr>
          <p:cNvPr id="163" name="Google Shape;163;p32"/>
          <p:cNvSpPr txBox="1">
            <a:spLocks noGrp="1"/>
          </p:cNvSpPr>
          <p:nvPr>
            <p:ph type="subTitle" idx="2"/>
          </p:nvPr>
        </p:nvSpPr>
        <p:spPr>
          <a:xfrm>
            <a:off x="1314451" y="2224775"/>
            <a:ext cx="2550900" cy="975000"/>
          </a:xfrm>
          <a:prstGeom prst="rect">
            <a:avLst/>
          </a:prstGeom>
        </p:spPr>
        <p:txBody>
          <a:bodyPr spcFirstLastPara="1" wrap="square" lIns="91425" tIns="91425" rIns="91425" bIns="91425" anchor="t" anchorCtr="0">
            <a:noAutofit/>
          </a:bodyPr>
          <a:lstStyle>
            <a:lvl1pPr lvl="0" algn="r" rtl="0">
              <a:lnSpc>
                <a:spcPct val="15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5011588" y="2052650"/>
            <a:ext cx="2145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5011592" y="2587250"/>
            <a:ext cx="2145300" cy="1027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5"/>
          <p:cNvSpPr txBox="1">
            <a:spLocks noGrp="1"/>
          </p:cNvSpPr>
          <p:nvPr>
            <p:ph type="body" idx="2"/>
          </p:nvPr>
        </p:nvSpPr>
        <p:spPr>
          <a:xfrm>
            <a:off x="2295767" y="2587250"/>
            <a:ext cx="2145300" cy="1027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5"/>
          <p:cNvSpPr txBox="1">
            <a:spLocks noGrp="1"/>
          </p:cNvSpPr>
          <p:nvPr>
            <p:ph type="title" idx="3"/>
          </p:nvPr>
        </p:nvSpPr>
        <p:spPr>
          <a:xfrm>
            <a:off x="2295763" y="2052650"/>
            <a:ext cx="214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939700" y="1288261"/>
            <a:ext cx="1905300" cy="970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4939700" y="2182538"/>
            <a:ext cx="1905300" cy="180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720000" y="1570025"/>
            <a:ext cx="6387900" cy="1968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5182400" y="3089225"/>
            <a:ext cx="3241500" cy="1479600"/>
          </a:xfrm>
          <a:prstGeom prst="rect">
            <a:avLst/>
          </a:prstGeom>
        </p:spPr>
        <p:txBody>
          <a:bodyPr spcFirstLastPara="1" wrap="square" lIns="91425" tIns="91425" rIns="91425" bIns="91425" anchor="b" anchorCtr="0">
            <a:noAutofit/>
          </a:bodyPr>
          <a:lstStyle>
            <a:lvl1pPr marL="457200" lvl="0" indent="-228600" algn="r">
              <a:lnSpc>
                <a:spcPct val="100000"/>
              </a:lnSpc>
              <a:spcBef>
                <a:spcPts val="0"/>
              </a:spcBef>
              <a:spcAft>
                <a:spcPts val="0"/>
              </a:spcAft>
              <a:buSzPts val="1400"/>
              <a:buFont typeface="Oswald"/>
              <a:buNone/>
              <a:defRPr sz="3600">
                <a:latin typeface="Oswald"/>
                <a:ea typeface="Oswald"/>
                <a:cs typeface="Oswald"/>
                <a:sym typeface="Oswald"/>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903250" y="1622775"/>
            <a:ext cx="5337600" cy="13140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91375" y="2936775"/>
            <a:ext cx="2761500" cy="881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Oswald"/>
              <a:buNone/>
              <a:defRPr sz="2800">
                <a:solidFill>
                  <a:schemeClr val="lt1"/>
                </a:solidFill>
                <a:latin typeface="Oswald"/>
                <a:ea typeface="Oswald"/>
                <a:cs typeface="Oswald"/>
                <a:sym typeface="Oswald"/>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1pPr>
            <a:lvl2pPr marL="914400" lvl="1"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2pPr>
            <a:lvl3pPr marL="1371600" lvl="2"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3pPr>
            <a:lvl4pPr marL="1828800" lvl="3"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4pPr>
            <a:lvl5pPr marL="2286000" lvl="4"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5pPr>
            <a:lvl6pPr marL="2743200" lvl="5"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6pPr>
            <a:lvl7pPr marL="3200400" lvl="6"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7pPr>
            <a:lvl8pPr marL="3657600" lvl="7"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8pPr>
            <a:lvl9pPr marL="4114800" lvl="8" indent="-317500">
              <a:lnSpc>
                <a:spcPct val="100000"/>
              </a:lnSpc>
              <a:spcBef>
                <a:spcPts val="1600"/>
              </a:spcBef>
              <a:spcAft>
                <a:spcPts val="1600"/>
              </a:spcAft>
              <a:buClr>
                <a:schemeClr val="lt1"/>
              </a:buClr>
              <a:buSzPts val="1400"/>
              <a:buFont typeface="Raleway"/>
              <a:buChar char="■"/>
              <a:defRPr>
                <a:solidFill>
                  <a:schemeClr val="lt1"/>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2" r:id="rId13"/>
    <p:sldLayoutId id="2147483667" r:id="rId14"/>
    <p:sldLayoutId id="2147483668" r:id="rId15"/>
    <p:sldLayoutId id="2147483669" r:id="rId16"/>
    <p:sldLayoutId id="2147483670" r:id="rId17"/>
    <p:sldLayoutId id="2147483674" r:id="rId18"/>
    <p:sldLayoutId id="2147483675" r:id="rId19"/>
    <p:sldLayoutId id="214748367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docs.google.com/spreadsheets/d/1ukh82fHyp62ShMD5N8KQbUPI-sBZKFVek1ZM_ULswZw/cop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35"/>
          <p:cNvSpPr txBox="1">
            <a:spLocks noGrp="1"/>
          </p:cNvSpPr>
          <p:nvPr>
            <p:ph type="ctrTitle"/>
          </p:nvPr>
        </p:nvSpPr>
        <p:spPr>
          <a:xfrm>
            <a:off x="1760160" y="532668"/>
            <a:ext cx="5368500" cy="296429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dirty="0"/>
              <a:t>E-COMMERCE</a:t>
            </a:r>
            <a:br>
              <a:rPr lang="en" dirty="0"/>
            </a:br>
            <a:r>
              <a:rPr lang="en" dirty="0"/>
              <a:t>unit 15</a:t>
            </a:r>
            <a:endParaRPr dirty="0"/>
          </a:p>
        </p:txBody>
      </p:sp>
      <p:grpSp>
        <p:nvGrpSpPr>
          <p:cNvPr id="174" name="Google Shape;174;p35"/>
          <p:cNvGrpSpPr/>
          <p:nvPr/>
        </p:nvGrpSpPr>
        <p:grpSpPr>
          <a:xfrm rot="-5400000">
            <a:off x="4285338" y="1517520"/>
            <a:ext cx="699132" cy="3665664"/>
            <a:chOff x="132896" y="2226432"/>
            <a:chExt cx="121979" cy="630468"/>
          </a:xfrm>
        </p:grpSpPr>
        <p:sp>
          <p:nvSpPr>
            <p:cNvPr id="175" name="Google Shape;175;p35"/>
            <p:cNvSpPr/>
            <p:nvPr/>
          </p:nvSpPr>
          <p:spPr>
            <a:xfrm>
              <a:off x="132896" y="2226432"/>
              <a:ext cx="11401" cy="545681"/>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35"/>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5"/>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5"/>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35"/>
          <p:cNvGrpSpPr/>
          <p:nvPr/>
        </p:nvGrpSpPr>
        <p:grpSpPr>
          <a:xfrm>
            <a:off x="2278754" y="3912467"/>
            <a:ext cx="543432" cy="741197"/>
            <a:chOff x="2278754" y="3912467"/>
            <a:chExt cx="543432" cy="741197"/>
          </a:xfrm>
        </p:grpSpPr>
        <p:sp>
          <p:nvSpPr>
            <p:cNvPr id="180" name="Google Shape;180;p35"/>
            <p:cNvSpPr/>
            <p:nvPr/>
          </p:nvSpPr>
          <p:spPr>
            <a:xfrm>
              <a:off x="2278754" y="3912467"/>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5"/>
            <p:cNvSpPr/>
            <p:nvPr/>
          </p:nvSpPr>
          <p:spPr>
            <a:xfrm>
              <a:off x="2456593" y="3912467"/>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5"/>
            <p:cNvSpPr/>
            <p:nvPr/>
          </p:nvSpPr>
          <p:spPr>
            <a:xfrm>
              <a:off x="2624328" y="3912467"/>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5"/>
            <p:cNvSpPr/>
            <p:nvPr/>
          </p:nvSpPr>
          <p:spPr>
            <a:xfrm>
              <a:off x="2802073" y="3912467"/>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5"/>
            <p:cNvSpPr/>
            <p:nvPr/>
          </p:nvSpPr>
          <p:spPr>
            <a:xfrm>
              <a:off x="2278754" y="4057657"/>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5"/>
            <p:cNvSpPr/>
            <p:nvPr/>
          </p:nvSpPr>
          <p:spPr>
            <a:xfrm>
              <a:off x="2456593" y="4057657"/>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5"/>
            <p:cNvSpPr/>
            <p:nvPr/>
          </p:nvSpPr>
          <p:spPr>
            <a:xfrm>
              <a:off x="2624328" y="4057657"/>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5"/>
            <p:cNvSpPr/>
            <p:nvPr/>
          </p:nvSpPr>
          <p:spPr>
            <a:xfrm>
              <a:off x="2802073" y="4057657"/>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5"/>
            <p:cNvSpPr/>
            <p:nvPr/>
          </p:nvSpPr>
          <p:spPr>
            <a:xfrm>
              <a:off x="2278754" y="4205372"/>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5"/>
            <p:cNvSpPr/>
            <p:nvPr/>
          </p:nvSpPr>
          <p:spPr>
            <a:xfrm>
              <a:off x="2456593" y="4205372"/>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5"/>
            <p:cNvSpPr/>
            <p:nvPr/>
          </p:nvSpPr>
          <p:spPr>
            <a:xfrm>
              <a:off x="2624328" y="4205372"/>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5"/>
            <p:cNvSpPr/>
            <p:nvPr/>
          </p:nvSpPr>
          <p:spPr>
            <a:xfrm>
              <a:off x="2802073" y="4205372"/>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5"/>
            <p:cNvSpPr/>
            <p:nvPr/>
          </p:nvSpPr>
          <p:spPr>
            <a:xfrm>
              <a:off x="2278754" y="4350656"/>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5"/>
            <p:cNvSpPr/>
            <p:nvPr/>
          </p:nvSpPr>
          <p:spPr>
            <a:xfrm>
              <a:off x="2456593" y="4350656"/>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5"/>
            <p:cNvSpPr/>
            <p:nvPr/>
          </p:nvSpPr>
          <p:spPr>
            <a:xfrm>
              <a:off x="2624328" y="4350656"/>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5"/>
            <p:cNvSpPr/>
            <p:nvPr/>
          </p:nvSpPr>
          <p:spPr>
            <a:xfrm>
              <a:off x="2802073" y="4350656"/>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5"/>
            <p:cNvSpPr/>
            <p:nvPr/>
          </p:nvSpPr>
          <p:spPr>
            <a:xfrm>
              <a:off x="2278754" y="4495845"/>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5"/>
            <p:cNvSpPr/>
            <p:nvPr/>
          </p:nvSpPr>
          <p:spPr>
            <a:xfrm>
              <a:off x="2456593" y="4495845"/>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5"/>
            <p:cNvSpPr/>
            <p:nvPr/>
          </p:nvSpPr>
          <p:spPr>
            <a:xfrm>
              <a:off x="2624328" y="4495845"/>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5"/>
            <p:cNvSpPr/>
            <p:nvPr/>
          </p:nvSpPr>
          <p:spPr>
            <a:xfrm>
              <a:off x="2802073" y="4495845"/>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5"/>
            <p:cNvSpPr/>
            <p:nvPr/>
          </p:nvSpPr>
          <p:spPr>
            <a:xfrm>
              <a:off x="2278754" y="4643561"/>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5"/>
            <p:cNvSpPr/>
            <p:nvPr/>
          </p:nvSpPr>
          <p:spPr>
            <a:xfrm>
              <a:off x="2456593" y="4643561"/>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5"/>
            <p:cNvSpPr/>
            <p:nvPr/>
          </p:nvSpPr>
          <p:spPr>
            <a:xfrm>
              <a:off x="2624328" y="4643561"/>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5"/>
            <p:cNvSpPr/>
            <p:nvPr/>
          </p:nvSpPr>
          <p:spPr>
            <a:xfrm>
              <a:off x="2802073" y="4643561"/>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35"/>
          <p:cNvGrpSpPr/>
          <p:nvPr/>
        </p:nvGrpSpPr>
        <p:grpSpPr>
          <a:xfrm>
            <a:off x="548547" y="2097130"/>
            <a:ext cx="541000" cy="741197"/>
            <a:chOff x="548547" y="2097130"/>
            <a:chExt cx="541000" cy="741197"/>
          </a:xfrm>
        </p:grpSpPr>
        <p:sp>
          <p:nvSpPr>
            <p:cNvPr id="205" name="Google Shape;205;p35"/>
            <p:cNvSpPr/>
            <p:nvPr/>
          </p:nvSpPr>
          <p:spPr>
            <a:xfrm>
              <a:off x="548547" y="2097130"/>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5"/>
            <p:cNvSpPr/>
            <p:nvPr/>
          </p:nvSpPr>
          <p:spPr>
            <a:xfrm>
              <a:off x="726386" y="2097130"/>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5"/>
            <p:cNvSpPr/>
            <p:nvPr/>
          </p:nvSpPr>
          <p:spPr>
            <a:xfrm>
              <a:off x="901605" y="2097130"/>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5"/>
            <p:cNvSpPr/>
            <p:nvPr/>
          </p:nvSpPr>
          <p:spPr>
            <a:xfrm>
              <a:off x="1069340" y="2097130"/>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p:nvPr/>
          </p:nvSpPr>
          <p:spPr>
            <a:xfrm>
              <a:off x="548547" y="2242319"/>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726386" y="2242319"/>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5"/>
            <p:cNvSpPr/>
            <p:nvPr/>
          </p:nvSpPr>
          <p:spPr>
            <a:xfrm>
              <a:off x="901605" y="2242319"/>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a:off x="1069340" y="2242319"/>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548547" y="2390035"/>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p:cNvSpPr/>
            <p:nvPr/>
          </p:nvSpPr>
          <p:spPr>
            <a:xfrm>
              <a:off x="726386" y="2390035"/>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5"/>
            <p:cNvSpPr/>
            <p:nvPr/>
          </p:nvSpPr>
          <p:spPr>
            <a:xfrm>
              <a:off x="901605" y="2390035"/>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5"/>
            <p:cNvSpPr/>
            <p:nvPr/>
          </p:nvSpPr>
          <p:spPr>
            <a:xfrm>
              <a:off x="1069340" y="2390035"/>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5"/>
            <p:cNvSpPr/>
            <p:nvPr/>
          </p:nvSpPr>
          <p:spPr>
            <a:xfrm>
              <a:off x="548547" y="2535318"/>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5"/>
            <p:cNvSpPr/>
            <p:nvPr/>
          </p:nvSpPr>
          <p:spPr>
            <a:xfrm>
              <a:off x="726386" y="2535318"/>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p:nvPr/>
          </p:nvSpPr>
          <p:spPr>
            <a:xfrm>
              <a:off x="901605" y="2535318"/>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p:nvPr/>
          </p:nvSpPr>
          <p:spPr>
            <a:xfrm>
              <a:off x="1069340" y="2535318"/>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5"/>
            <p:cNvSpPr/>
            <p:nvPr/>
          </p:nvSpPr>
          <p:spPr>
            <a:xfrm>
              <a:off x="548547" y="2676391"/>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p:nvPr/>
          </p:nvSpPr>
          <p:spPr>
            <a:xfrm>
              <a:off x="726386" y="2676391"/>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5"/>
            <p:cNvSpPr/>
            <p:nvPr/>
          </p:nvSpPr>
          <p:spPr>
            <a:xfrm>
              <a:off x="901605" y="2680507"/>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5"/>
            <p:cNvSpPr/>
            <p:nvPr/>
          </p:nvSpPr>
          <p:spPr>
            <a:xfrm>
              <a:off x="1069340" y="2676391"/>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5"/>
            <p:cNvSpPr/>
            <p:nvPr/>
          </p:nvSpPr>
          <p:spPr>
            <a:xfrm>
              <a:off x="548547" y="2815687"/>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5"/>
            <p:cNvSpPr/>
            <p:nvPr/>
          </p:nvSpPr>
          <p:spPr>
            <a:xfrm>
              <a:off x="726386" y="2815687"/>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5"/>
            <p:cNvSpPr/>
            <p:nvPr/>
          </p:nvSpPr>
          <p:spPr>
            <a:xfrm>
              <a:off x="901605" y="2815687"/>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5"/>
            <p:cNvSpPr/>
            <p:nvPr/>
          </p:nvSpPr>
          <p:spPr>
            <a:xfrm>
              <a:off x="1069340" y="2815687"/>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5"/>
          <p:cNvGrpSpPr/>
          <p:nvPr/>
        </p:nvGrpSpPr>
        <p:grpSpPr>
          <a:xfrm>
            <a:off x="3195818" y="841369"/>
            <a:ext cx="5171654" cy="2620431"/>
            <a:chOff x="2729182" y="1660105"/>
            <a:chExt cx="1331768" cy="674795"/>
          </a:xfrm>
        </p:grpSpPr>
        <p:sp>
          <p:nvSpPr>
            <p:cNvPr id="230" name="Google Shape;230;p35"/>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5"/>
            <p:cNvSpPr/>
            <p:nvPr/>
          </p:nvSpPr>
          <p:spPr>
            <a:xfrm>
              <a:off x="3884925" y="2312800"/>
              <a:ext cx="22125" cy="22100"/>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5"/>
            <p:cNvSpPr/>
            <p:nvPr/>
          </p:nvSpPr>
          <p:spPr>
            <a:xfrm>
              <a:off x="2729182" y="1660105"/>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2"/>
          <p:cNvSpPr txBox="1">
            <a:spLocks noGrp="1"/>
          </p:cNvSpPr>
          <p:nvPr>
            <p:ph type="subTitle" idx="1"/>
          </p:nvPr>
        </p:nvSpPr>
        <p:spPr>
          <a:xfrm>
            <a:off x="1944363" y="1542025"/>
            <a:ext cx="2317200" cy="389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MERCURY</a:t>
            </a:r>
            <a:endParaRPr/>
          </a:p>
        </p:txBody>
      </p:sp>
      <p:sp>
        <p:nvSpPr>
          <p:cNvPr id="502" name="Google Shape;502;p42"/>
          <p:cNvSpPr txBox="1">
            <a:spLocks noGrp="1"/>
          </p:cNvSpPr>
          <p:nvPr>
            <p:ph type="subTitle" idx="2"/>
          </p:nvPr>
        </p:nvSpPr>
        <p:spPr>
          <a:xfrm>
            <a:off x="1944863" y="1918116"/>
            <a:ext cx="2316900" cy="629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Mercury is the closest planet to the Sun</a:t>
            </a:r>
            <a:endParaRPr/>
          </a:p>
        </p:txBody>
      </p:sp>
      <p:sp>
        <p:nvSpPr>
          <p:cNvPr id="503" name="Google Shape;503;p42"/>
          <p:cNvSpPr txBox="1">
            <a:spLocks noGrp="1"/>
          </p:cNvSpPr>
          <p:nvPr>
            <p:ph type="subTitle" idx="3"/>
          </p:nvPr>
        </p:nvSpPr>
        <p:spPr>
          <a:xfrm>
            <a:off x="1944388" y="2492563"/>
            <a:ext cx="2316900" cy="389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VENUS</a:t>
            </a:r>
            <a:endParaRPr/>
          </a:p>
        </p:txBody>
      </p:sp>
      <p:sp>
        <p:nvSpPr>
          <p:cNvPr id="504" name="Google Shape;504;p42"/>
          <p:cNvSpPr txBox="1">
            <a:spLocks noGrp="1"/>
          </p:cNvSpPr>
          <p:nvPr>
            <p:ph type="subTitle" idx="4"/>
          </p:nvPr>
        </p:nvSpPr>
        <p:spPr>
          <a:xfrm>
            <a:off x="1944625" y="2868653"/>
            <a:ext cx="2316900" cy="629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Venus has a </a:t>
            </a:r>
            <a:endParaRPr/>
          </a:p>
          <a:p>
            <a:pPr marL="0" lvl="0" indent="0" algn="r" rtl="0">
              <a:spcBef>
                <a:spcPts val="0"/>
              </a:spcBef>
              <a:spcAft>
                <a:spcPts val="0"/>
              </a:spcAft>
              <a:buNone/>
            </a:pPr>
            <a:r>
              <a:rPr lang="en"/>
              <a:t>beautiful name</a:t>
            </a:r>
            <a:endParaRPr/>
          </a:p>
        </p:txBody>
      </p:sp>
      <p:sp>
        <p:nvSpPr>
          <p:cNvPr id="505" name="Google Shape;505;p42"/>
          <p:cNvSpPr txBox="1">
            <a:spLocks noGrp="1"/>
          </p:cNvSpPr>
          <p:nvPr>
            <p:ph type="subTitle" idx="5"/>
          </p:nvPr>
        </p:nvSpPr>
        <p:spPr>
          <a:xfrm>
            <a:off x="4882563" y="1542025"/>
            <a:ext cx="2316900" cy="38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MARS</a:t>
            </a:r>
            <a:endParaRPr/>
          </a:p>
        </p:txBody>
      </p:sp>
      <p:sp>
        <p:nvSpPr>
          <p:cNvPr id="506" name="Google Shape;506;p42"/>
          <p:cNvSpPr txBox="1">
            <a:spLocks noGrp="1"/>
          </p:cNvSpPr>
          <p:nvPr>
            <p:ph type="subTitle" idx="6"/>
          </p:nvPr>
        </p:nvSpPr>
        <p:spPr>
          <a:xfrm>
            <a:off x="4882613" y="1918116"/>
            <a:ext cx="2316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Despite being red, Mars is a cold place</a:t>
            </a:r>
            <a:endParaRPr/>
          </a:p>
        </p:txBody>
      </p:sp>
      <p:sp>
        <p:nvSpPr>
          <p:cNvPr id="507" name="Google Shape;507;p42"/>
          <p:cNvSpPr txBox="1">
            <a:spLocks noGrp="1"/>
          </p:cNvSpPr>
          <p:nvPr>
            <p:ph type="subTitle" idx="7"/>
          </p:nvPr>
        </p:nvSpPr>
        <p:spPr>
          <a:xfrm>
            <a:off x="1944363" y="3443102"/>
            <a:ext cx="2317200" cy="389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JUPITER</a:t>
            </a:r>
            <a:endParaRPr/>
          </a:p>
        </p:txBody>
      </p:sp>
      <p:sp>
        <p:nvSpPr>
          <p:cNvPr id="508" name="Google Shape;508;p42"/>
          <p:cNvSpPr txBox="1">
            <a:spLocks noGrp="1"/>
          </p:cNvSpPr>
          <p:nvPr>
            <p:ph type="subTitle" idx="8"/>
          </p:nvPr>
        </p:nvSpPr>
        <p:spPr>
          <a:xfrm>
            <a:off x="1944863" y="3819202"/>
            <a:ext cx="2316900" cy="629100"/>
          </a:xfrm>
          <a:prstGeom prst="rect">
            <a:avLst/>
          </a:prstGeom>
        </p:spPr>
        <p:txBody>
          <a:bodyPr spcFirstLastPara="1" wrap="square" lIns="91425" tIns="91425" rIns="91425" bIns="91425" anchor="t" anchorCtr="0">
            <a:noAutofit/>
          </a:bodyPr>
          <a:lstStyle/>
          <a:p>
            <a:pPr marL="89999" lvl="0" indent="-89999" algn="r" rtl="0">
              <a:spcBef>
                <a:spcPts val="0"/>
              </a:spcBef>
              <a:spcAft>
                <a:spcPts val="0"/>
              </a:spcAft>
              <a:buNone/>
            </a:pPr>
            <a:r>
              <a:rPr lang="en"/>
              <a:t>It’s the biggest planet in our Solar System</a:t>
            </a:r>
            <a:endParaRPr/>
          </a:p>
        </p:txBody>
      </p:sp>
      <p:sp>
        <p:nvSpPr>
          <p:cNvPr id="509" name="Google Shape;509;p42"/>
          <p:cNvSpPr txBox="1">
            <a:spLocks noGrp="1"/>
          </p:cNvSpPr>
          <p:nvPr>
            <p:ph type="subTitle" idx="9"/>
          </p:nvPr>
        </p:nvSpPr>
        <p:spPr>
          <a:xfrm>
            <a:off x="4882388" y="2492565"/>
            <a:ext cx="2317200" cy="38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SATURN</a:t>
            </a:r>
            <a:endParaRPr/>
          </a:p>
        </p:txBody>
      </p:sp>
      <p:sp>
        <p:nvSpPr>
          <p:cNvPr id="510" name="Google Shape;510;p42"/>
          <p:cNvSpPr txBox="1">
            <a:spLocks noGrp="1"/>
          </p:cNvSpPr>
          <p:nvPr>
            <p:ph type="subTitle" idx="13"/>
          </p:nvPr>
        </p:nvSpPr>
        <p:spPr>
          <a:xfrm>
            <a:off x="4882725" y="2868665"/>
            <a:ext cx="2316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Saturn is the ringed one and a gas giant</a:t>
            </a:r>
            <a:endParaRPr/>
          </a:p>
        </p:txBody>
      </p:sp>
      <p:sp>
        <p:nvSpPr>
          <p:cNvPr id="511" name="Google Shape;511;p42"/>
          <p:cNvSpPr txBox="1">
            <a:spLocks noGrp="1"/>
          </p:cNvSpPr>
          <p:nvPr>
            <p:ph type="subTitle" idx="14"/>
          </p:nvPr>
        </p:nvSpPr>
        <p:spPr>
          <a:xfrm>
            <a:off x="4882563" y="3443100"/>
            <a:ext cx="2316900" cy="38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NEPTUNE</a:t>
            </a:r>
            <a:endParaRPr/>
          </a:p>
        </p:txBody>
      </p:sp>
      <p:sp>
        <p:nvSpPr>
          <p:cNvPr id="512" name="Google Shape;512;p42"/>
          <p:cNvSpPr txBox="1">
            <a:spLocks noGrp="1"/>
          </p:cNvSpPr>
          <p:nvPr>
            <p:ph type="subTitle" idx="15"/>
          </p:nvPr>
        </p:nvSpPr>
        <p:spPr>
          <a:xfrm>
            <a:off x="4882613" y="3819202"/>
            <a:ext cx="2316900" cy="629100"/>
          </a:xfrm>
          <a:prstGeom prst="rect">
            <a:avLst/>
          </a:prstGeom>
        </p:spPr>
        <p:txBody>
          <a:bodyPr spcFirstLastPara="1" wrap="square" lIns="91425" tIns="91425" rIns="91425" bIns="91425" anchor="t" anchorCtr="0">
            <a:noAutofit/>
          </a:bodyPr>
          <a:lstStyle/>
          <a:p>
            <a:pPr marL="0" marR="62101" lvl="0" indent="0" algn="l" rtl="0">
              <a:spcBef>
                <a:spcPts val="0"/>
              </a:spcBef>
              <a:spcAft>
                <a:spcPts val="0"/>
              </a:spcAft>
              <a:buNone/>
            </a:pPr>
            <a:r>
              <a:rPr lang="en"/>
              <a:t>It’s the farthest planet from the Sun</a:t>
            </a:r>
            <a:endParaRPr/>
          </a:p>
          <a:p>
            <a:pPr marL="0" lvl="0" indent="0" algn="l" rtl="0">
              <a:spcBef>
                <a:spcPts val="0"/>
              </a:spcBef>
              <a:spcAft>
                <a:spcPts val="0"/>
              </a:spcAft>
              <a:buNone/>
            </a:pPr>
            <a:endParaRPr/>
          </a:p>
        </p:txBody>
      </p:sp>
      <p:grpSp>
        <p:nvGrpSpPr>
          <p:cNvPr id="513" name="Google Shape;513;p42"/>
          <p:cNvGrpSpPr/>
          <p:nvPr/>
        </p:nvGrpSpPr>
        <p:grpSpPr>
          <a:xfrm>
            <a:off x="4531661" y="1602500"/>
            <a:ext cx="80672" cy="2727962"/>
            <a:chOff x="240800" y="2387710"/>
            <a:chExt cx="14075" cy="469190"/>
          </a:xfrm>
        </p:grpSpPr>
        <p:sp>
          <p:nvSpPr>
            <p:cNvPr id="514" name="Google Shape;514;p42"/>
            <p:cNvSpPr/>
            <p:nvPr/>
          </p:nvSpPr>
          <p:spPr>
            <a:xfrm>
              <a:off x="240802" y="2387710"/>
              <a:ext cx="11398" cy="362762"/>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2"/>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42"/>
          <p:cNvSpPr/>
          <p:nvPr/>
        </p:nvSpPr>
        <p:spPr>
          <a:xfrm>
            <a:off x="8112937" y="795625"/>
            <a:ext cx="105963" cy="105963"/>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a:off x="7399928" y="3236375"/>
            <a:ext cx="102939" cy="102822"/>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2"/>
          <p:cNvSpPr/>
          <p:nvPr/>
        </p:nvSpPr>
        <p:spPr>
          <a:xfrm>
            <a:off x="963650" y="2773946"/>
            <a:ext cx="246006" cy="233561"/>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42"/>
          <p:cNvGrpSpPr/>
          <p:nvPr/>
        </p:nvGrpSpPr>
        <p:grpSpPr>
          <a:xfrm>
            <a:off x="1050479" y="1602505"/>
            <a:ext cx="543432" cy="741197"/>
            <a:chOff x="2878829" y="3023092"/>
            <a:chExt cx="543432" cy="741197"/>
          </a:xfrm>
        </p:grpSpPr>
        <p:sp>
          <p:nvSpPr>
            <p:cNvPr id="522" name="Google Shape;522;p42"/>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2"/>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2"/>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2"/>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2"/>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2"/>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2"/>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2"/>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2"/>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2"/>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2"/>
          <p:cNvGrpSpPr/>
          <p:nvPr/>
        </p:nvGrpSpPr>
        <p:grpSpPr>
          <a:xfrm>
            <a:off x="7820379" y="4045930"/>
            <a:ext cx="543432" cy="741197"/>
            <a:chOff x="2878829" y="3023092"/>
            <a:chExt cx="543432" cy="741197"/>
          </a:xfrm>
        </p:grpSpPr>
        <p:sp>
          <p:nvSpPr>
            <p:cNvPr id="547" name="Google Shape;547;p42"/>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2"/>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2"/>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2"/>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2"/>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A5C6CF64-54AC-4E1C-913F-54ED9F1F8967}"/>
              </a:ext>
            </a:extLst>
          </p:cNvPr>
          <p:cNvPicPr>
            <a:picLocks noChangeAspect="1"/>
          </p:cNvPicPr>
          <p:nvPr/>
        </p:nvPicPr>
        <p:blipFill>
          <a:blip r:embed="rId3"/>
          <a:stretch>
            <a:fillRect/>
          </a:stretch>
        </p:blipFill>
        <p:spPr>
          <a:xfrm>
            <a:off x="379272" y="0"/>
            <a:ext cx="4098753" cy="5130901"/>
          </a:xfrm>
          <a:prstGeom prst="rect">
            <a:avLst/>
          </a:prstGeom>
        </p:spPr>
      </p:pic>
      <p:pic>
        <p:nvPicPr>
          <p:cNvPr id="5" name="Picture 4">
            <a:extLst>
              <a:ext uri="{FF2B5EF4-FFF2-40B4-BE49-F238E27FC236}">
                <a16:creationId xmlns:a16="http://schemas.microsoft.com/office/drawing/2014/main" id="{765C6FB4-BEDF-423E-AF77-948E65795657}"/>
              </a:ext>
            </a:extLst>
          </p:cNvPr>
          <p:cNvPicPr>
            <a:picLocks noChangeAspect="1"/>
          </p:cNvPicPr>
          <p:nvPr/>
        </p:nvPicPr>
        <p:blipFill>
          <a:blip r:embed="rId4"/>
          <a:stretch>
            <a:fillRect/>
          </a:stretch>
        </p:blipFill>
        <p:spPr>
          <a:xfrm>
            <a:off x="4678328" y="30020"/>
            <a:ext cx="4183193" cy="5113480"/>
          </a:xfrm>
          <a:prstGeom prst="rect">
            <a:avLst/>
          </a:prstGeom>
        </p:spPr>
      </p:pic>
      <p:sp>
        <p:nvSpPr>
          <p:cNvPr id="8" name="TextBox 7">
            <a:extLst>
              <a:ext uri="{FF2B5EF4-FFF2-40B4-BE49-F238E27FC236}">
                <a16:creationId xmlns:a16="http://schemas.microsoft.com/office/drawing/2014/main" id="{BC3ACCA8-4032-4AD4-9ADE-D86868D035A6}"/>
              </a:ext>
            </a:extLst>
          </p:cNvPr>
          <p:cNvSpPr txBox="1"/>
          <p:nvPr/>
        </p:nvSpPr>
        <p:spPr>
          <a:xfrm>
            <a:off x="2700669" y="1747695"/>
            <a:ext cx="1896331" cy="307777"/>
          </a:xfrm>
          <a:prstGeom prst="rect">
            <a:avLst/>
          </a:prstGeom>
          <a:noFill/>
        </p:spPr>
        <p:txBody>
          <a:bodyPr wrap="square" rtlCol="0">
            <a:spAutoFit/>
          </a:bodyPr>
          <a:lstStyle/>
          <a:p>
            <a:r>
              <a:rPr lang="en-US" b="1" dirty="0">
                <a:solidFill>
                  <a:srgbClr val="FF0000"/>
                </a:solidFill>
              </a:rPr>
              <a:t>digital certificate</a:t>
            </a:r>
          </a:p>
        </p:txBody>
      </p:sp>
      <p:sp>
        <p:nvSpPr>
          <p:cNvPr id="10" name="TextBox 9">
            <a:extLst>
              <a:ext uri="{FF2B5EF4-FFF2-40B4-BE49-F238E27FC236}">
                <a16:creationId xmlns:a16="http://schemas.microsoft.com/office/drawing/2014/main" id="{0D1CB368-3B5D-43FA-AF62-D5CABF51F479}"/>
              </a:ext>
            </a:extLst>
          </p:cNvPr>
          <p:cNvSpPr txBox="1"/>
          <p:nvPr/>
        </p:nvSpPr>
        <p:spPr>
          <a:xfrm>
            <a:off x="1142122" y="1915523"/>
            <a:ext cx="2373711" cy="307777"/>
          </a:xfrm>
          <a:prstGeom prst="rect">
            <a:avLst/>
          </a:prstGeom>
          <a:noFill/>
        </p:spPr>
        <p:txBody>
          <a:bodyPr wrap="square" rtlCol="0">
            <a:spAutoFit/>
          </a:bodyPr>
          <a:lstStyle/>
          <a:p>
            <a:r>
              <a:rPr lang="en-US" b="1" dirty="0">
                <a:solidFill>
                  <a:srgbClr val="FF0000"/>
                </a:solidFill>
              </a:rPr>
              <a:t>certificate authority</a:t>
            </a:r>
          </a:p>
        </p:txBody>
      </p:sp>
      <p:sp>
        <p:nvSpPr>
          <p:cNvPr id="11" name="TextBox 10">
            <a:extLst>
              <a:ext uri="{FF2B5EF4-FFF2-40B4-BE49-F238E27FC236}">
                <a16:creationId xmlns:a16="http://schemas.microsoft.com/office/drawing/2014/main" id="{51A70E64-BEBA-487E-A3A0-C5950C3E61F5}"/>
              </a:ext>
            </a:extLst>
          </p:cNvPr>
          <p:cNvSpPr txBox="1"/>
          <p:nvPr/>
        </p:nvSpPr>
        <p:spPr>
          <a:xfrm>
            <a:off x="2700669" y="2868654"/>
            <a:ext cx="1375145" cy="307777"/>
          </a:xfrm>
          <a:prstGeom prst="rect">
            <a:avLst/>
          </a:prstGeom>
          <a:noFill/>
        </p:spPr>
        <p:txBody>
          <a:bodyPr wrap="square" rtlCol="0">
            <a:spAutoFit/>
          </a:bodyPr>
          <a:lstStyle/>
          <a:p>
            <a:r>
              <a:rPr lang="en-US" b="1" dirty="0">
                <a:solidFill>
                  <a:srgbClr val="FF0000"/>
                </a:solidFill>
              </a:rPr>
              <a:t>page views</a:t>
            </a:r>
          </a:p>
        </p:txBody>
      </p:sp>
      <p:sp>
        <p:nvSpPr>
          <p:cNvPr id="12" name="TextBox 11">
            <a:extLst>
              <a:ext uri="{FF2B5EF4-FFF2-40B4-BE49-F238E27FC236}">
                <a16:creationId xmlns:a16="http://schemas.microsoft.com/office/drawing/2014/main" id="{2423519B-22B2-4ADD-8917-80EF1E84CCBF}"/>
              </a:ext>
            </a:extLst>
          </p:cNvPr>
          <p:cNvSpPr txBox="1"/>
          <p:nvPr/>
        </p:nvSpPr>
        <p:spPr>
          <a:xfrm>
            <a:off x="3319674" y="3257256"/>
            <a:ext cx="1023178" cy="307777"/>
          </a:xfrm>
          <a:prstGeom prst="rect">
            <a:avLst/>
          </a:prstGeom>
          <a:noFill/>
        </p:spPr>
        <p:txBody>
          <a:bodyPr wrap="square" rtlCol="0">
            <a:spAutoFit/>
          </a:bodyPr>
          <a:lstStyle/>
          <a:p>
            <a:r>
              <a:rPr lang="en-US" b="1" dirty="0">
                <a:solidFill>
                  <a:srgbClr val="FF0000"/>
                </a:solidFill>
              </a:rPr>
              <a:t>traffic</a:t>
            </a:r>
          </a:p>
        </p:txBody>
      </p:sp>
      <p:sp>
        <p:nvSpPr>
          <p:cNvPr id="13" name="TextBox 12">
            <a:extLst>
              <a:ext uri="{FF2B5EF4-FFF2-40B4-BE49-F238E27FC236}">
                <a16:creationId xmlns:a16="http://schemas.microsoft.com/office/drawing/2014/main" id="{7C2AD0F3-33B6-49AE-9D86-7890C2FC81B3}"/>
              </a:ext>
            </a:extLst>
          </p:cNvPr>
          <p:cNvSpPr txBox="1"/>
          <p:nvPr/>
        </p:nvSpPr>
        <p:spPr>
          <a:xfrm>
            <a:off x="2133955" y="4168895"/>
            <a:ext cx="1184517" cy="307777"/>
          </a:xfrm>
          <a:prstGeom prst="rect">
            <a:avLst/>
          </a:prstGeom>
          <a:noFill/>
        </p:spPr>
        <p:txBody>
          <a:bodyPr wrap="square" rtlCol="0">
            <a:spAutoFit/>
          </a:bodyPr>
          <a:lstStyle/>
          <a:p>
            <a:r>
              <a:rPr lang="en-US" b="1" dirty="0">
                <a:solidFill>
                  <a:srgbClr val="FF0000"/>
                </a:solidFill>
              </a:rPr>
              <a:t>banner</a:t>
            </a:r>
          </a:p>
        </p:txBody>
      </p:sp>
      <p:sp>
        <p:nvSpPr>
          <p:cNvPr id="14" name="TextBox 13">
            <a:extLst>
              <a:ext uri="{FF2B5EF4-FFF2-40B4-BE49-F238E27FC236}">
                <a16:creationId xmlns:a16="http://schemas.microsoft.com/office/drawing/2014/main" id="{F87A2019-2B0A-44EC-AB40-59425D914DAA}"/>
              </a:ext>
            </a:extLst>
          </p:cNvPr>
          <p:cNvSpPr txBox="1"/>
          <p:nvPr/>
        </p:nvSpPr>
        <p:spPr>
          <a:xfrm>
            <a:off x="1734229" y="4498897"/>
            <a:ext cx="853027" cy="307777"/>
          </a:xfrm>
          <a:prstGeom prst="rect">
            <a:avLst/>
          </a:prstGeom>
          <a:noFill/>
        </p:spPr>
        <p:txBody>
          <a:bodyPr wrap="square" rtlCol="0">
            <a:spAutoFit/>
          </a:bodyPr>
          <a:lstStyle/>
          <a:p>
            <a:r>
              <a:rPr lang="en-US" b="1" dirty="0">
                <a:solidFill>
                  <a:srgbClr val="FF0000"/>
                </a:solidFill>
              </a:rPr>
              <a:t>FAQs</a:t>
            </a:r>
          </a:p>
        </p:txBody>
      </p:sp>
      <p:sp>
        <p:nvSpPr>
          <p:cNvPr id="15" name="TextBox 14">
            <a:extLst>
              <a:ext uri="{FF2B5EF4-FFF2-40B4-BE49-F238E27FC236}">
                <a16:creationId xmlns:a16="http://schemas.microsoft.com/office/drawing/2014/main" id="{028967E0-93D5-4B1B-BAFC-D72BF84EA89E}"/>
              </a:ext>
            </a:extLst>
          </p:cNvPr>
          <p:cNvSpPr txBox="1"/>
          <p:nvPr/>
        </p:nvSpPr>
        <p:spPr>
          <a:xfrm>
            <a:off x="5132808" y="2343702"/>
            <a:ext cx="1367229" cy="307777"/>
          </a:xfrm>
          <a:prstGeom prst="rect">
            <a:avLst/>
          </a:prstGeom>
          <a:noFill/>
        </p:spPr>
        <p:txBody>
          <a:bodyPr wrap="square" rtlCol="0">
            <a:spAutoFit/>
          </a:bodyPr>
          <a:lstStyle/>
          <a:p>
            <a:r>
              <a:rPr lang="en-US" b="1" dirty="0">
                <a:solidFill>
                  <a:srgbClr val="00B050"/>
                </a:solidFill>
              </a:rPr>
              <a:t>E-commerce</a:t>
            </a:r>
          </a:p>
        </p:txBody>
      </p:sp>
      <p:sp>
        <p:nvSpPr>
          <p:cNvPr id="16" name="TextBox 15">
            <a:extLst>
              <a:ext uri="{FF2B5EF4-FFF2-40B4-BE49-F238E27FC236}">
                <a16:creationId xmlns:a16="http://schemas.microsoft.com/office/drawing/2014/main" id="{1B40E34F-9D40-48DB-A352-4100561A6F31}"/>
              </a:ext>
            </a:extLst>
          </p:cNvPr>
          <p:cNvSpPr txBox="1"/>
          <p:nvPr/>
        </p:nvSpPr>
        <p:spPr>
          <a:xfrm>
            <a:off x="6676687" y="3070170"/>
            <a:ext cx="1246180" cy="307777"/>
          </a:xfrm>
          <a:prstGeom prst="rect">
            <a:avLst/>
          </a:prstGeom>
          <a:noFill/>
        </p:spPr>
        <p:txBody>
          <a:bodyPr wrap="square" rtlCol="0">
            <a:spAutoFit/>
          </a:bodyPr>
          <a:lstStyle/>
          <a:p>
            <a:r>
              <a:rPr lang="en-US" b="1" dirty="0">
                <a:solidFill>
                  <a:srgbClr val="FFC000"/>
                </a:solidFill>
              </a:rPr>
              <a:t>affiliate</a:t>
            </a:r>
          </a:p>
        </p:txBody>
      </p:sp>
      <p:sp>
        <p:nvSpPr>
          <p:cNvPr id="17" name="TextBox 16">
            <a:extLst>
              <a:ext uri="{FF2B5EF4-FFF2-40B4-BE49-F238E27FC236}">
                <a16:creationId xmlns:a16="http://schemas.microsoft.com/office/drawing/2014/main" id="{C9D74DAC-C080-4ED6-9A35-1F9AA2A44251}"/>
              </a:ext>
            </a:extLst>
          </p:cNvPr>
          <p:cNvSpPr txBox="1"/>
          <p:nvPr/>
        </p:nvSpPr>
        <p:spPr>
          <a:xfrm>
            <a:off x="6300504" y="3770606"/>
            <a:ext cx="1707817" cy="307777"/>
          </a:xfrm>
          <a:prstGeom prst="rect">
            <a:avLst/>
          </a:prstGeom>
          <a:noFill/>
        </p:spPr>
        <p:txBody>
          <a:bodyPr wrap="square" rtlCol="0">
            <a:spAutoFit/>
          </a:bodyPr>
          <a:lstStyle/>
          <a:p>
            <a:r>
              <a:rPr lang="en-US" b="1" dirty="0">
                <a:solidFill>
                  <a:schemeClr val="accent4"/>
                </a:solidFill>
              </a:rPr>
              <a:t>brick and mortar</a:t>
            </a:r>
          </a:p>
        </p:txBody>
      </p:sp>
      <p:sp>
        <p:nvSpPr>
          <p:cNvPr id="18" name="TextBox 17">
            <a:extLst>
              <a:ext uri="{FF2B5EF4-FFF2-40B4-BE49-F238E27FC236}">
                <a16:creationId xmlns:a16="http://schemas.microsoft.com/office/drawing/2014/main" id="{403798CC-5453-480E-B945-5A83F32E78F6}"/>
              </a:ext>
            </a:extLst>
          </p:cNvPr>
          <p:cNvSpPr txBox="1"/>
          <p:nvPr/>
        </p:nvSpPr>
        <p:spPr>
          <a:xfrm>
            <a:off x="6365358" y="4448302"/>
            <a:ext cx="1632860" cy="307777"/>
          </a:xfrm>
          <a:prstGeom prst="rect">
            <a:avLst/>
          </a:prstGeom>
          <a:noFill/>
        </p:spPr>
        <p:txBody>
          <a:bodyPr wrap="square" rtlCol="0">
            <a:spAutoFit/>
          </a:bodyPr>
          <a:lstStyle/>
          <a:p>
            <a:r>
              <a:rPr lang="en-US" b="1" dirty="0">
                <a:solidFill>
                  <a:srgbClr val="0070C0"/>
                </a:solidFill>
              </a:rPr>
              <a:t>shopping cart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39"/>
          <p:cNvSpPr txBox="1">
            <a:spLocks noGrp="1"/>
          </p:cNvSpPr>
          <p:nvPr>
            <p:ph type="title"/>
          </p:nvPr>
        </p:nvSpPr>
        <p:spPr>
          <a:xfrm>
            <a:off x="4939700" y="1288261"/>
            <a:ext cx="4305084" cy="23041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Listen to part of a conversation between employee of BargainEquipment.com and TFC Gaming. Choose the correct answers.</a:t>
            </a:r>
            <a:endParaRPr dirty="0"/>
          </a:p>
        </p:txBody>
      </p:sp>
      <p:grpSp>
        <p:nvGrpSpPr>
          <p:cNvPr id="361" name="Google Shape;361;p39"/>
          <p:cNvGrpSpPr/>
          <p:nvPr/>
        </p:nvGrpSpPr>
        <p:grpSpPr>
          <a:xfrm>
            <a:off x="4531661" y="1212050"/>
            <a:ext cx="80672" cy="2276412"/>
            <a:chOff x="240800" y="2465374"/>
            <a:chExt cx="14075" cy="391526"/>
          </a:xfrm>
        </p:grpSpPr>
        <p:sp>
          <p:nvSpPr>
            <p:cNvPr id="362" name="Google Shape;362;p39"/>
            <p:cNvSpPr/>
            <p:nvPr/>
          </p:nvSpPr>
          <p:spPr>
            <a:xfrm>
              <a:off x="240800" y="2465374"/>
              <a:ext cx="11401" cy="285106"/>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9"/>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9"/>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9"/>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6" name="Google Shape;366;p39"/>
          <p:cNvPicPr preferRelativeResize="0"/>
          <p:nvPr/>
        </p:nvPicPr>
        <p:blipFill>
          <a:blip r:embed="rId4">
            <a:alphaModFix/>
          </a:blip>
          <a:stretch>
            <a:fillRect/>
          </a:stretch>
        </p:blipFill>
        <p:spPr>
          <a:xfrm>
            <a:off x="1016400" y="1024899"/>
            <a:ext cx="3259200" cy="3093700"/>
          </a:xfrm>
          <a:prstGeom prst="rect">
            <a:avLst/>
          </a:prstGeom>
          <a:noFill/>
          <a:ln>
            <a:noFill/>
          </a:ln>
        </p:spPr>
      </p:pic>
      <p:grpSp>
        <p:nvGrpSpPr>
          <p:cNvPr id="367" name="Google Shape;367;p39"/>
          <p:cNvGrpSpPr/>
          <p:nvPr/>
        </p:nvGrpSpPr>
        <p:grpSpPr>
          <a:xfrm>
            <a:off x="396318" y="1228088"/>
            <a:ext cx="8426679" cy="2929625"/>
            <a:chOff x="1890971" y="1788200"/>
            <a:chExt cx="2169979" cy="754416"/>
          </a:xfrm>
        </p:grpSpPr>
        <p:sp>
          <p:nvSpPr>
            <p:cNvPr id="368" name="Google Shape;368;p39"/>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9"/>
            <p:cNvSpPr/>
            <p:nvPr/>
          </p:nvSpPr>
          <p:spPr>
            <a:xfrm>
              <a:off x="3968012" y="2520516"/>
              <a:ext cx="22125" cy="22100"/>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9"/>
            <p:cNvSpPr/>
            <p:nvPr/>
          </p:nvSpPr>
          <p:spPr>
            <a:xfrm>
              <a:off x="1890971" y="2312797"/>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39"/>
          <p:cNvGrpSpPr/>
          <p:nvPr/>
        </p:nvGrpSpPr>
        <p:grpSpPr>
          <a:xfrm rot="10800000" flipH="1">
            <a:off x="7880579" y="2059155"/>
            <a:ext cx="543432" cy="741197"/>
            <a:chOff x="2278754" y="3912467"/>
            <a:chExt cx="543432" cy="741197"/>
          </a:xfrm>
        </p:grpSpPr>
        <p:sp>
          <p:nvSpPr>
            <p:cNvPr id="372" name="Google Shape;372;p39"/>
            <p:cNvSpPr/>
            <p:nvPr/>
          </p:nvSpPr>
          <p:spPr>
            <a:xfrm>
              <a:off x="2278754" y="3912467"/>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a:off x="2456593" y="3912467"/>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9"/>
            <p:cNvSpPr/>
            <p:nvPr/>
          </p:nvSpPr>
          <p:spPr>
            <a:xfrm>
              <a:off x="2624328" y="3912467"/>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p:nvPr/>
          </p:nvSpPr>
          <p:spPr>
            <a:xfrm>
              <a:off x="2802073" y="3912467"/>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9"/>
            <p:cNvSpPr/>
            <p:nvPr/>
          </p:nvSpPr>
          <p:spPr>
            <a:xfrm>
              <a:off x="2278754" y="4057657"/>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9"/>
            <p:cNvSpPr/>
            <p:nvPr/>
          </p:nvSpPr>
          <p:spPr>
            <a:xfrm>
              <a:off x="2456593" y="4057657"/>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p:nvPr/>
          </p:nvSpPr>
          <p:spPr>
            <a:xfrm>
              <a:off x="2624328" y="4057657"/>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9"/>
            <p:cNvSpPr/>
            <p:nvPr/>
          </p:nvSpPr>
          <p:spPr>
            <a:xfrm>
              <a:off x="2802073" y="4057657"/>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p:nvPr/>
          </p:nvSpPr>
          <p:spPr>
            <a:xfrm>
              <a:off x="2278754" y="4205372"/>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9"/>
            <p:cNvSpPr/>
            <p:nvPr/>
          </p:nvSpPr>
          <p:spPr>
            <a:xfrm>
              <a:off x="2456593" y="4205372"/>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9"/>
            <p:cNvSpPr/>
            <p:nvPr/>
          </p:nvSpPr>
          <p:spPr>
            <a:xfrm>
              <a:off x="2624328" y="4205372"/>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9"/>
            <p:cNvSpPr/>
            <p:nvPr/>
          </p:nvSpPr>
          <p:spPr>
            <a:xfrm>
              <a:off x="2802073" y="4205372"/>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p:nvPr/>
          </p:nvSpPr>
          <p:spPr>
            <a:xfrm>
              <a:off x="2278754" y="4350656"/>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2456593" y="4350656"/>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2624328" y="4350656"/>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2802073" y="4350656"/>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2278754" y="4495845"/>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2456593" y="4495845"/>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2624328" y="4495845"/>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9"/>
            <p:cNvSpPr/>
            <p:nvPr/>
          </p:nvSpPr>
          <p:spPr>
            <a:xfrm>
              <a:off x="2802073" y="4495845"/>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9"/>
            <p:cNvSpPr/>
            <p:nvPr/>
          </p:nvSpPr>
          <p:spPr>
            <a:xfrm>
              <a:off x="2278754" y="4643561"/>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p:nvPr/>
          </p:nvSpPr>
          <p:spPr>
            <a:xfrm>
              <a:off x="2456593" y="4643561"/>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9"/>
            <p:cNvSpPr/>
            <p:nvPr/>
          </p:nvSpPr>
          <p:spPr>
            <a:xfrm>
              <a:off x="2624328" y="4643561"/>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9"/>
            <p:cNvSpPr/>
            <p:nvPr/>
          </p:nvSpPr>
          <p:spPr>
            <a:xfrm>
              <a:off x="2802073" y="4643561"/>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39"/>
          <p:cNvGrpSpPr/>
          <p:nvPr/>
        </p:nvGrpSpPr>
        <p:grpSpPr>
          <a:xfrm rot="10800000" flipH="1">
            <a:off x="6150372" y="3874492"/>
            <a:ext cx="541000" cy="741197"/>
            <a:chOff x="548547" y="2097130"/>
            <a:chExt cx="541000" cy="741197"/>
          </a:xfrm>
        </p:grpSpPr>
        <p:sp>
          <p:nvSpPr>
            <p:cNvPr id="397" name="Google Shape;397;p39"/>
            <p:cNvSpPr/>
            <p:nvPr/>
          </p:nvSpPr>
          <p:spPr>
            <a:xfrm>
              <a:off x="548547" y="2097130"/>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726386" y="2097130"/>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901605" y="2097130"/>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1069340" y="2097130"/>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548547" y="2242319"/>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726386" y="2242319"/>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901605" y="2242319"/>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9"/>
            <p:cNvSpPr/>
            <p:nvPr/>
          </p:nvSpPr>
          <p:spPr>
            <a:xfrm>
              <a:off x="1069340" y="2242319"/>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9"/>
            <p:cNvSpPr/>
            <p:nvPr/>
          </p:nvSpPr>
          <p:spPr>
            <a:xfrm>
              <a:off x="548547" y="2390035"/>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726386" y="2390035"/>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9"/>
            <p:cNvSpPr/>
            <p:nvPr/>
          </p:nvSpPr>
          <p:spPr>
            <a:xfrm>
              <a:off x="901605" y="2390035"/>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1069340" y="2390035"/>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9"/>
            <p:cNvSpPr/>
            <p:nvPr/>
          </p:nvSpPr>
          <p:spPr>
            <a:xfrm>
              <a:off x="548547" y="2535318"/>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p:nvPr/>
          </p:nvSpPr>
          <p:spPr>
            <a:xfrm>
              <a:off x="726386" y="2535318"/>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901605" y="2535318"/>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1069340" y="2535318"/>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548547" y="2676391"/>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726386" y="2676391"/>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901605" y="2680507"/>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1069340" y="2676391"/>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548547" y="2815687"/>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726386" y="2815687"/>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a:off x="901605" y="2815687"/>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p:nvPr/>
          </p:nvSpPr>
          <p:spPr>
            <a:xfrm>
              <a:off x="1069340" y="2815687"/>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FE09-84C1-3669-3569-32C60D1E32ED}"/>
              </a:ext>
            </a:extLst>
          </p:cNvPr>
          <p:cNvSpPr>
            <a:spLocks noGrp="1"/>
          </p:cNvSpPr>
          <p:nvPr>
            <p:ph type="title"/>
          </p:nvPr>
        </p:nvSpPr>
        <p:spPr>
          <a:xfrm>
            <a:off x="720000" y="0"/>
            <a:ext cx="7704000" cy="1112700"/>
          </a:xfrm>
        </p:spPr>
        <p:txBody>
          <a:bodyPr/>
          <a:lstStyle/>
          <a:p>
            <a:pPr algn="ctr"/>
            <a:r>
              <a:rPr lang="en-US" sz="2400" b="1" i="0" dirty="0">
                <a:solidFill>
                  <a:schemeClr val="bg1"/>
                </a:solidFill>
                <a:effectLst/>
                <a:latin typeface="Times New Roman" panose="02020603050405020304" pitchFamily="18" charset="0"/>
              </a:rPr>
              <a:t>Listen to part of a conversation between employees of BargainEquipment.com and TFC Gaming. Choose the correct answers.</a:t>
            </a:r>
            <a:endParaRPr lang="en-US" sz="2400" dirty="0">
              <a:solidFill>
                <a:schemeClr val="bg1"/>
              </a:solidFill>
            </a:endParaRPr>
          </a:p>
        </p:txBody>
      </p:sp>
      <p:sp>
        <p:nvSpPr>
          <p:cNvPr id="3" name="Text Placeholder 2">
            <a:extLst>
              <a:ext uri="{FF2B5EF4-FFF2-40B4-BE49-F238E27FC236}">
                <a16:creationId xmlns:a16="http://schemas.microsoft.com/office/drawing/2014/main" id="{90885666-45EC-D185-EDDE-100CA2BF8A06}"/>
              </a:ext>
            </a:extLst>
          </p:cNvPr>
          <p:cNvSpPr>
            <a:spLocks noGrp="1"/>
          </p:cNvSpPr>
          <p:nvPr>
            <p:ph type="body" idx="1"/>
          </p:nvPr>
        </p:nvSpPr>
        <p:spPr>
          <a:xfrm>
            <a:off x="451556" y="1152475"/>
            <a:ext cx="8805332" cy="3416400"/>
          </a:xfrm>
        </p:spPr>
        <p:txBody>
          <a:bodyPr/>
          <a:lstStyle/>
          <a:p>
            <a:pPr marL="139700" indent="0">
              <a:buNone/>
            </a:pPr>
            <a:r>
              <a:rPr lang="en-US" sz="2000" dirty="0"/>
              <a:t>1. What are the employees mostly talking about?</a:t>
            </a:r>
          </a:p>
          <a:p>
            <a:pPr marL="139700" indent="0">
              <a:buNone/>
            </a:pPr>
            <a:r>
              <a:rPr lang="en-US" sz="2000" dirty="0"/>
              <a:t>A. raising sales</a:t>
            </a:r>
          </a:p>
          <a:p>
            <a:pPr marL="139700" indent="0">
              <a:buNone/>
            </a:pPr>
            <a:r>
              <a:rPr lang="en-US" sz="2000" dirty="0"/>
              <a:t>B. meeting affiliates</a:t>
            </a:r>
          </a:p>
          <a:p>
            <a:pPr marL="139700" indent="0">
              <a:buNone/>
            </a:pPr>
            <a:r>
              <a:rPr lang="en-US" sz="2000" dirty="0"/>
              <a:t>C. calculating profits</a:t>
            </a:r>
          </a:p>
          <a:p>
            <a:pPr marL="139700" indent="0">
              <a:buNone/>
            </a:pPr>
            <a:r>
              <a:rPr lang="en-US" sz="2000" dirty="0"/>
              <a:t>D. payment percentages</a:t>
            </a:r>
          </a:p>
          <a:p>
            <a:pPr marL="139700" indent="0">
              <a:buNone/>
            </a:pPr>
            <a:r>
              <a:rPr lang="en-US" sz="2000" dirty="0"/>
              <a:t> </a:t>
            </a:r>
          </a:p>
          <a:p>
            <a:pPr marL="139700" indent="0">
              <a:buNone/>
            </a:pPr>
            <a:r>
              <a:rPr lang="en-US" sz="2000" dirty="0"/>
              <a:t>2. TFC Gaming earns a half percent for ... .</a:t>
            </a:r>
          </a:p>
          <a:p>
            <a:pPr marL="139700" indent="0">
              <a:buNone/>
            </a:pPr>
            <a:r>
              <a:rPr lang="en-US" sz="2000" dirty="0"/>
              <a:t>A. each sale</a:t>
            </a:r>
          </a:p>
          <a:p>
            <a:pPr marL="139700" indent="0">
              <a:buNone/>
            </a:pPr>
            <a:r>
              <a:rPr lang="en-US" sz="2000" dirty="0"/>
              <a:t>B. slowing traffic</a:t>
            </a:r>
          </a:p>
          <a:p>
            <a:pPr marL="139700" indent="0">
              <a:buNone/>
            </a:pPr>
            <a:r>
              <a:rPr lang="en-US" sz="2000" dirty="0"/>
              <a:t>C. 100 page views</a:t>
            </a:r>
          </a:p>
          <a:p>
            <a:pPr marL="139700" indent="0">
              <a:buNone/>
            </a:pPr>
            <a:r>
              <a:rPr lang="en-US" sz="2000" dirty="0"/>
              <a:t>D. becoming an affiliate</a:t>
            </a:r>
          </a:p>
        </p:txBody>
      </p:sp>
      <p:pic>
        <p:nvPicPr>
          <p:cNvPr id="4" name="audio_unit 15">
            <a:hlinkClick r:id="" action="ppaction://media"/>
            <a:extLst>
              <a:ext uri="{FF2B5EF4-FFF2-40B4-BE49-F238E27FC236}">
                <a16:creationId xmlns:a16="http://schemas.microsoft.com/office/drawing/2014/main" id="{646632C3-3F6A-B15A-A925-DC24770D3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02515" y="3573336"/>
            <a:ext cx="609600" cy="609600"/>
          </a:xfrm>
          <a:prstGeom prst="rect">
            <a:avLst/>
          </a:prstGeom>
        </p:spPr>
      </p:pic>
      <p:sp>
        <p:nvSpPr>
          <p:cNvPr id="5" name="Arrow: Notched Right 4">
            <a:extLst>
              <a:ext uri="{FF2B5EF4-FFF2-40B4-BE49-F238E27FC236}">
                <a16:creationId xmlns:a16="http://schemas.microsoft.com/office/drawing/2014/main" id="{AD222992-891F-92D9-6BCD-962B214FA334}"/>
              </a:ext>
            </a:extLst>
          </p:cNvPr>
          <p:cNvSpPr/>
          <p:nvPr/>
        </p:nvSpPr>
        <p:spPr>
          <a:xfrm>
            <a:off x="248356" y="2571750"/>
            <a:ext cx="361244" cy="17145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01FA10-7EE2-EA5E-EF9A-32C5C42AC63D}"/>
              </a:ext>
            </a:extLst>
          </p:cNvPr>
          <p:cNvPicPr>
            <a:picLocks noChangeAspect="1"/>
          </p:cNvPicPr>
          <p:nvPr/>
        </p:nvPicPr>
        <p:blipFill>
          <a:blip r:embed="rId5"/>
          <a:stretch>
            <a:fillRect/>
          </a:stretch>
        </p:blipFill>
        <p:spPr>
          <a:xfrm>
            <a:off x="247322" y="4046641"/>
            <a:ext cx="408467" cy="231668"/>
          </a:xfrm>
          <a:prstGeom prst="rect">
            <a:avLst/>
          </a:prstGeom>
        </p:spPr>
      </p:pic>
    </p:spTree>
    <p:extLst>
      <p:ext uri="{BB962C8B-B14F-4D97-AF65-F5344CB8AC3E}">
        <p14:creationId xmlns:p14="http://schemas.microsoft.com/office/powerpoint/2010/main" val="30031483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5F44-CE64-0812-3F85-89F6F831C964}"/>
              </a:ext>
            </a:extLst>
          </p:cNvPr>
          <p:cNvSpPr>
            <a:spLocks noGrp="1"/>
          </p:cNvSpPr>
          <p:nvPr>
            <p:ph type="title"/>
          </p:nvPr>
        </p:nvSpPr>
        <p:spPr>
          <a:xfrm>
            <a:off x="1399822" y="158044"/>
            <a:ext cx="7024178" cy="954656"/>
          </a:xfrm>
        </p:spPr>
        <p:txBody>
          <a:bodyPr/>
          <a:lstStyle/>
          <a:p>
            <a:r>
              <a:rPr lang="en-US" b="1" dirty="0"/>
              <a:t> Listen again and complete the conversation</a:t>
            </a:r>
            <a:endParaRPr lang="en-US" dirty="0"/>
          </a:p>
        </p:txBody>
      </p:sp>
      <p:sp>
        <p:nvSpPr>
          <p:cNvPr id="3" name="Text Placeholder 2">
            <a:extLst>
              <a:ext uri="{FF2B5EF4-FFF2-40B4-BE49-F238E27FC236}">
                <a16:creationId xmlns:a16="http://schemas.microsoft.com/office/drawing/2014/main" id="{938690C2-37A8-3786-7EFC-05362CD3576D}"/>
              </a:ext>
            </a:extLst>
          </p:cNvPr>
          <p:cNvSpPr>
            <a:spLocks noGrp="1"/>
          </p:cNvSpPr>
          <p:nvPr>
            <p:ph type="body" idx="1"/>
          </p:nvPr>
        </p:nvSpPr>
        <p:spPr>
          <a:xfrm>
            <a:off x="406400" y="778933"/>
            <a:ext cx="8737600" cy="3789942"/>
          </a:xfrm>
        </p:spPr>
        <p:txBody>
          <a:bodyPr/>
          <a:lstStyle/>
          <a:p>
            <a:pPr marL="139700" indent="0">
              <a:buNone/>
            </a:pPr>
            <a:r>
              <a:rPr lang="en-US" sz="2000" b="1" dirty="0">
                <a:solidFill>
                  <a:schemeClr val="accent1"/>
                </a:solidFill>
              </a:rPr>
              <a:t>Amanda:</a:t>
            </a:r>
            <a:r>
              <a:rPr lang="en-US" sz="2000" dirty="0"/>
              <a:t> Hi Mark. This is Amanda from TFC Gaming.</a:t>
            </a:r>
          </a:p>
          <a:p>
            <a:pPr marL="139700" indent="0">
              <a:buNone/>
            </a:pPr>
            <a:r>
              <a:rPr lang="en-US" sz="2000" b="1" dirty="0">
                <a:solidFill>
                  <a:srgbClr val="FFC000"/>
                </a:solidFill>
              </a:rPr>
              <a:t>Mark:</a:t>
            </a:r>
            <a:r>
              <a:rPr lang="en-US" sz="2000" dirty="0"/>
              <a:t> Hi Amanda. Glad to hear from you.</a:t>
            </a:r>
          </a:p>
          <a:p>
            <a:pPr marL="139700" indent="0">
              <a:buNone/>
            </a:pPr>
            <a:r>
              <a:rPr lang="en-US" sz="2000" b="1" dirty="0">
                <a:solidFill>
                  <a:schemeClr val="accent1"/>
                </a:solidFill>
              </a:rPr>
              <a:t>Amanda:</a:t>
            </a:r>
            <a:r>
              <a:rPr lang="en-US" sz="2000" dirty="0"/>
              <a:t> Well, we're definitely interested in being an 1) _________. But we have some questions.</a:t>
            </a:r>
          </a:p>
          <a:p>
            <a:pPr marL="139700" indent="0">
              <a:buNone/>
            </a:pPr>
            <a:r>
              <a:rPr lang="en-US" sz="2000" b="1" dirty="0">
                <a:solidFill>
                  <a:srgbClr val="FFC000"/>
                </a:solidFill>
              </a:rPr>
              <a:t>Mark:</a:t>
            </a:r>
            <a:r>
              <a:rPr lang="en-US" sz="2000" dirty="0"/>
              <a:t> Of course. What do you want to know?</a:t>
            </a:r>
          </a:p>
          <a:p>
            <a:pPr marL="139700" indent="0">
              <a:buNone/>
            </a:pPr>
            <a:r>
              <a:rPr lang="en-US" sz="2000" b="1" dirty="0">
                <a:solidFill>
                  <a:schemeClr val="accent1"/>
                </a:solidFill>
              </a:rPr>
              <a:t>Amanda: </a:t>
            </a:r>
            <a:r>
              <a:rPr lang="en-US" sz="2000" dirty="0"/>
              <a:t>About the 2) __________. What do we earn for just an increase in 3) ________    __________?</a:t>
            </a:r>
          </a:p>
          <a:p>
            <a:pPr marL="139700" indent="0">
              <a:buNone/>
            </a:pPr>
            <a:r>
              <a:rPr lang="en-US" sz="2000" b="1" dirty="0">
                <a:solidFill>
                  <a:srgbClr val="FFC000"/>
                </a:solidFill>
              </a:rPr>
              <a:t>Mark: </a:t>
            </a:r>
            <a:r>
              <a:rPr lang="en-US" sz="2000" dirty="0"/>
              <a:t>That's 0.5% per hundred.</a:t>
            </a:r>
          </a:p>
          <a:p>
            <a:pPr marL="139700" indent="0">
              <a:buNone/>
            </a:pPr>
            <a:r>
              <a:rPr lang="en-US" sz="2000" b="1" dirty="0">
                <a:solidFill>
                  <a:schemeClr val="accent1"/>
                </a:solidFill>
              </a:rPr>
              <a:t>Amanda: </a:t>
            </a:r>
            <a:r>
              <a:rPr lang="en-US" sz="2000" dirty="0"/>
              <a:t>I see, and for sales from our 4) _________?</a:t>
            </a:r>
          </a:p>
          <a:p>
            <a:pPr marL="139700" indent="0">
              <a:buNone/>
            </a:pPr>
            <a:r>
              <a:rPr lang="en-US" sz="2000" b="1" dirty="0">
                <a:solidFill>
                  <a:srgbClr val="FFC000"/>
                </a:solidFill>
              </a:rPr>
              <a:t>Mark:</a:t>
            </a:r>
            <a:r>
              <a:rPr lang="en-US" sz="2000" dirty="0"/>
              <a:t> All BargainEquipment.com affiliates get 2% of the 5) ________    _________.</a:t>
            </a:r>
          </a:p>
        </p:txBody>
      </p:sp>
      <p:pic>
        <p:nvPicPr>
          <p:cNvPr id="4" name="audio_unit 15">
            <a:hlinkClick r:id="" action="ppaction://media"/>
            <a:extLst>
              <a:ext uri="{FF2B5EF4-FFF2-40B4-BE49-F238E27FC236}">
                <a16:creationId xmlns:a16="http://schemas.microsoft.com/office/drawing/2014/main" id="{9DA12EB9-A22B-C0BB-B458-00169851E5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22" y="-34975"/>
            <a:ext cx="609600" cy="609600"/>
          </a:xfrm>
          <a:prstGeom prst="rect">
            <a:avLst/>
          </a:prstGeom>
        </p:spPr>
      </p:pic>
      <p:sp>
        <p:nvSpPr>
          <p:cNvPr id="5" name="TextBox 4">
            <a:extLst>
              <a:ext uri="{FF2B5EF4-FFF2-40B4-BE49-F238E27FC236}">
                <a16:creationId xmlns:a16="http://schemas.microsoft.com/office/drawing/2014/main" id="{3C41238F-6D4F-FED7-8A7C-241532A2713D}"/>
              </a:ext>
            </a:extLst>
          </p:cNvPr>
          <p:cNvSpPr txBox="1"/>
          <p:nvPr/>
        </p:nvSpPr>
        <p:spPr>
          <a:xfrm>
            <a:off x="158044" y="4222045"/>
            <a:ext cx="8839200" cy="830997"/>
          </a:xfrm>
          <a:prstGeom prst="rect">
            <a:avLst/>
          </a:prstGeom>
          <a:noFill/>
        </p:spPr>
        <p:txBody>
          <a:bodyPr wrap="square" rtlCol="0">
            <a:spAutoFit/>
          </a:bodyPr>
          <a:lstStyle/>
          <a:p>
            <a:r>
              <a:rPr lang="en-US" sz="2400" b="1" dirty="0">
                <a:solidFill>
                  <a:schemeClr val="bg1"/>
                </a:solidFill>
              </a:rPr>
              <a:t>Answers: 1. affiliate; 2. percentages; 3. page views; 4. traffic; 5. total profit</a:t>
            </a:r>
          </a:p>
        </p:txBody>
      </p:sp>
    </p:spTree>
    <p:extLst>
      <p:ext uri="{BB962C8B-B14F-4D97-AF65-F5344CB8AC3E}">
        <p14:creationId xmlns:p14="http://schemas.microsoft.com/office/powerpoint/2010/main" val="40008721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5E5A-4180-0740-D552-904AE731AE6C}"/>
              </a:ext>
            </a:extLst>
          </p:cNvPr>
          <p:cNvSpPr>
            <a:spLocks noGrp="1"/>
          </p:cNvSpPr>
          <p:nvPr>
            <p:ph type="title"/>
          </p:nvPr>
        </p:nvSpPr>
        <p:spPr>
          <a:xfrm>
            <a:off x="720000" y="0"/>
            <a:ext cx="7704000" cy="1112700"/>
          </a:xfrm>
        </p:spPr>
        <p:txBody>
          <a:bodyPr/>
          <a:lstStyle/>
          <a:p>
            <a:pPr algn="ctr"/>
            <a:r>
              <a:rPr lang="en-US" b="1" dirty="0"/>
              <a:t>Watch a video and based on it, discuss how these trends impact consumers </a:t>
            </a:r>
            <a:r>
              <a:rPr lang="en-US" sz="3200" b="1" dirty="0"/>
              <a:t>and businesses. </a:t>
            </a:r>
          </a:p>
        </p:txBody>
      </p:sp>
      <p:pic>
        <p:nvPicPr>
          <p:cNvPr id="4" name="Picture 3">
            <a:extLst>
              <a:ext uri="{FF2B5EF4-FFF2-40B4-BE49-F238E27FC236}">
                <a16:creationId xmlns:a16="http://schemas.microsoft.com/office/drawing/2014/main" id="{22361EF5-AF7A-114E-C906-3441B2D27885}"/>
              </a:ext>
            </a:extLst>
          </p:cNvPr>
          <p:cNvPicPr>
            <a:picLocks noChangeAspect="1"/>
          </p:cNvPicPr>
          <p:nvPr/>
        </p:nvPicPr>
        <p:blipFill>
          <a:blip r:embed="rId4"/>
          <a:stretch>
            <a:fillRect/>
          </a:stretch>
        </p:blipFill>
        <p:spPr>
          <a:xfrm>
            <a:off x="3400425" y="1914525"/>
            <a:ext cx="2343150" cy="1314450"/>
          </a:xfrm>
          <a:prstGeom prst="rect">
            <a:avLst/>
          </a:prstGeom>
        </p:spPr>
      </p:pic>
      <p:sp>
        <p:nvSpPr>
          <p:cNvPr id="3" name="Text Placeholder 2">
            <a:extLst>
              <a:ext uri="{FF2B5EF4-FFF2-40B4-BE49-F238E27FC236}">
                <a16:creationId xmlns:a16="http://schemas.microsoft.com/office/drawing/2014/main" id="{A57437FE-6269-4B81-C1A3-8BEE923B4B92}"/>
              </a:ext>
            </a:extLst>
          </p:cNvPr>
          <p:cNvSpPr>
            <a:spLocks noGrp="1"/>
          </p:cNvSpPr>
          <p:nvPr>
            <p:ph type="body" idx="1"/>
          </p:nvPr>
        </p:nvSpPr>
        <p:spPr/>
        <p:txBody>
          <a:bodyPr/>
          <a:lstStyle/>
          <a:p>
            <a:endParaRPr lang="en-US" dirty="0"/>
          </a:p>
        </p:txBody>
      </p:sp>
      <p:pic>
        <p:nvPicPr>
          <p:cNvPr id="5" name="videoplayback">
            <a:hlinkClick r:id="" action="ppaction://media"/>
            <a:extLst>
              <a:ext uri="{FF2B5EF4-FFF2-40B4-BE49-F238E27FC236}">
                <a16:creationId xmlns:a16="http://schemas.microsoft.com/office/drawing/2014/main" id="{0E29A45A-D4CE-A4EE-2C17-F959E18A29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2475"/>
            <a:ext cx="9143999" cy="3429000"/>
          </a:xfrm>
          <a:prstGeom prst="rect">
            <a:avLst/>
          </a:prstGeom>
        </p:spPr>
      </p:pic>
    </p:spTree>
    <p:extLst>
      <p:ext uri="{BB962C8B-B14F-4D97-AF65-F5344CB8AC3E}">
        <p14:creationId xmlns:p14="http://schemas.microsoft.com/office/powerpoint/2010/main" val="22614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0702-7436-D7CD-1DB2-055109C35831}"/>
              </a:ext>
            </a:extLst>
          </p:cNvPr>
          <p:cNvSpPr>
            <a:spLocks noGrp="1"/>
          </p:cNvSpPr>
          <p:nvPr>
            <p:ph type="title"/>
          </p:nvPr>
        </p:nvSpPr>
        <p:spPr>
          <a:xfrm>
            <a:off x="720000" y="0"/>
            <a:ext cx="7704000" cy="837127"/>
          </a:xfrm>
        </p:spPr>
        <p:txBody>
          <a:bodyPr/>
          <a:lstStyle/>
          <a:p>
            <a:pPr algn="ctr"/>
            <a:r>
              <a:rPr lang="en-US" sz="3200" b="1" dirty="0"/>
              <a:t>Group Work Activity </a:t>
            </a:r>
          </a:p>
        </p:txBody>
      </p:sp>
      <p:sp>
        <p:nvSpPr>
          <p:cNvPr id="3" name="Text Placeholder 2">
            <a:extLst>
              <a:ext uri="{FF2B5EF4-FFF2-40B4-BE49-F238E27FC236}">
                <a16:creationId xmlns:a16="http://schemas.microsoft.com/office/drawing/2014/main" id="{E5809D75-6AD6-B67A-3536-15498D1E8A7E}"/>
              </a:ext>
            </a:extLst>
          </p:cNvPr>
          <p:cNvSpPr>
            <a:spLocks noGrp="1"/>
          </p:cNvSpPr>
          <p:nvPr>
            <p:ph type="body" idx="1"/>
          </p:nvPr>
        </p:nvSpPr>
        <p:spPr>
          <a:xfrm>
            <a:off x="720000" y="437882"/>
            <a:ext cx="7703999" cy="4130993"/>
          </a:xfrm>
        </p:spPr>
        <p:txBody>
          <a:bodyPr/>
          <a:lstStyle/>
          <a:p>
            <a:pPr algn="ctr"/>
            <a:r>
              <a:rPr lang="en-US" sz="2400" dirty="0"/>
              <a:t>In a group of 4-5 students research and present about popular E-commerce platforms in different countries (e.g., Alibaba in China, Flipkart in India). Compare the features, target audience, and unique selling points of these platforms.</a:t>
            </a:r>
          </a:p>
        </p:txBody>
      </p:sp>
      <p:pic>
        <p:nvPicPr>
          <p:cNvPr id="4" name="Picture 3">
            <a:extLst>
              <a:ext uri="{FF2B5EF4-FFF2-40B4-BE49-F238E27FC236}">
                <a16:creationId xmlns:a16="http://schemas.microsoft.com/office/drawing/2014/main" id="{1F60D917-96F3-8471-BA57-736772189291}"/>
              </a:ext>
            </a:extLst>
          </p:cNvPr>
          <p:cNvPicPr>
            <a:picLocks noChangeAspect="1"/>
          </p:cNvPicPr>
          <p:nvPr/>
        </p:nvPicPr>
        <p:blipFill>
          <a:blip r:embed="rId2"/>
          <a:stretch>
            <a:fillRect/>
          </a:stretch>
        </p:blipFill>
        <p:spPr>
          <a:xfrm>
            <a:off x="321972" y="2571750"/>
            <a:ext cx="3211748" cy="2506014"/>
          </a:xfrm>
          <a:prstGeom prst="rect">
            <a:avLst/>
          </a:prstGeom>
        </p:spPr>
      </p:pic>
      <p:pic>
        <p:nvPicPr>
          <p:cNvPr id="5" name="Picture 4">
            <a:extLst>
              <a:ext uri="{FF2B5EF4-FFF2-40B4-BE49-F238E27FC236}">
                <a16:creationId xmlns:a16="http://schemas.microsoft.com/office/drawing/2014/main" id="{4868E74D-82C7-4526-7F37-FD5988941613}"/>
              </a:ext>
            </a:extLst>
          </p:cNvPr>
          <p:cNvPicPr>
            <a:picLocks noChangeAspect="1"/>
          </p:cNvPicPr>
          <p:nvPr/>
        </p:nvPicPr>
        <p:blipFill>
          <a:blip r:embed="rId3"/>
          <a:stretch>
            <a:fillRect/>
          </a:stretch>
        </p:blipFill>
        <p:spPr>
          <a:xfrm>
            <a:off x="3361084" y="3018486"/>
            <a:ext cx="3073141" cy="16871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a:extLst>
              <a:ext uri="{FF2B5EF4-FFF2-40B4-BE49-F238E27FC236}">
                <a16:creationId xmlns:a16="http://schemas.microsoft.com/office/drawing/2014/main" id="{E5E45324-FA08-3490-B5DC-BD043CF9F538}"/>
              </a:ext>
            </a:extLst>
          </p:cNvPr>
          <p:cNvPicPr>
            <a:picLocks noChangeAspect="1"/>
          </p:cNvPicPr>
          <p:nvPr/>
        </p:nvPicPr>
        <p:blipFill>
          <a:blip r:embed="rId4"/>
          <a:stretch>
            <a:fillRect/>
          </a:stretch>
        </p:blipFill>
        <p:spPr>
          <a:xfrm>
            <a:off x="6722772" y="2464743"/>
            <a:ext cx="2099256" cy="22506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777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5F1A-6BAF-F63A-3A83-85DEE70DFB33}"/>
              </a:ext>
            </a:extLst>
          </p:cNvPr>
          <p:cNvSpPr>
            <a:spLocks noGrp="1"/>
          </p:cNvSpPr>
          <p:nvPr>
            <p:ph type="title"/>
          </p:nvPr>
        </p:nvSpPr>
        <p:spPr>
          <a:xfrm>
            <a:off x="618186" y="193183"/>
            <a:ext cx="7805814" cy="919517"/>
          </a:xfrm>
        </p:spPr>
        <p:txBody>
          <a:bodyPr/>
          <a:lstStyle/>
          <a:p>
            <a:pPr algn="ctr"/>
            <a:r>
              <a:rPr lang="en-US" dirty="0"/>
              <a:t>Watch the video and mark the following statements as True or False.</a:t>
            </a:r>
          </a:p>
        </p:txBody>
      </p:sp>
      <p:sp>
        <p:nvSpPr>
          <p:cNvPr id="3" name="Text Placeholder 2">
            <a:extLst>
              <a:ext uri="{FF2B5EF4-FFF2-40B4-BE49-F238E27FC236}">
                <a16:creationId xmlns:a16="http://schemas.microsoft.com/office/drawing/2014/main" id="{EC1E86EC-9691-41D6-BF38-2DDBB6A99871}"/>
              </a:ext>
            </a:extLst>
          </p:cNvPr>
          <p:cNvSpPr>
            <a:spLocks noGrp="1"/>
          </p:cNvSpPr>
          <p:nvPr>
            <p:ph type="body" idx="1"/>
          </p:nvPr>
        </p:nvSpPr>
        <p:spPr/>
        <p:txBody>
          <a:bodyPr/>
          <a:lstStyle/>
          <a:p>
            <a:endParaRPr lang="en-US" dirty="0"/>
          </a:p>
        </p:txBody>
      </p:sp>
      <p:pic>
        <p:nvPicPr>
          <p:cNvPr id="4" name="video_ unit 15">
            <a:hlinkClick r:id="" action="ppaction://media"/>
            <a:extLst>
              <a:ext uri="{FF2B5EF4-FFF2-40B4-BE49-F238E27FC236}">
                <a16:creationId xmlns:a16="http://schemas.microsoft.com/office/drawing/2014/main" id="{42FC9368-CE0E-BE6C-ABBF-48BA973BCB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063" y="1112699"/>
            <a:ext cx="8641724" cy="3557725"/>
          </a:xfrm>
          <a:prstGeom prst="rect">
            <a:avLst/>
          </a:prstGeom>
        </p:spPr>
      </p:pic>
    </p:spTree>
    <p:extLst>
      <p:ext uri="{BB962C8B-B14F-4D97-AF65-F5344CB8AC3E}">
        <p14:creationId xmlns:p14="http://schemas.microsoft.com/office/powerpoint/2010/main" val="251323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3FE655-6FFF-9B2F-70F3-6B22B9471BBF}"/>
              </a:ext>
            </a:extLst>
          </p:cNvPr>
          <p:cNvSpPr>
            <a:spLocks noGrp="1"/>
          </p:cNvSpPr>
          <p:nvPr>
            <p:ph type="body" idx="1"/>
          </p:nvPr>
        </p:nvSpPr>
        <p:spPr>
          <a:xfrm>
            <a:off x="167425" y="0"/>
            <a:ext cx="8256575" cy="4568875"/>
          </a:xfrm>
        </p:spPr>
        <p:txBody>
          <a:bodyPr/>
          <a:lstStyle/>
          <a:p>
            <a:r>
              <a:rPr lang="en-US" sz="1600" dirty="0"/>
              <a:t>1. A recent study shows that Australians are not making online purchases.</a:t>
            </a:r>
          </a:p>
          <a:p>
            <a:pPr marL="139700" indent="0">
              <a:buNone/>
            </a:pPr>
            <a:r>
              <a:rPr lang="en-US" sz="1600" dirty="0"/>
              <a:t>True</a:t>
            </a:r>
          </a:p>
          <a:p>
            <a:pPr marL="139700" indent="0">
              <a:buNone/>
            </a:pPr>
            <a:r>
              <a:rPr lang="en-US" sz="1600" dirty="0"/>
              <a:t>False</a:t>
            </a:r>
          </a:p>
          <a:p>
            <a:r>
              <a:rPr lang="en-US" sz="1600" dirty="0"/>
              <a:t>2. According to the same study, 59% of small and medium-sized businesses take orders online.	</a:t>
            </a:r>
          </a:p>
          <a:p>
            <a:pPr marL="139700" indent="0">
              <a:buNone/>
            </a:pPr>
            <a:r>
              <a:rPr lang="en-US" sz="1600" dirty="0"/>
              <a:t>True</a:t>
            </a:r>
          </a:p>
          <a:p>
            <a:pPr marL="139700" indent="0">
              <a:buNone/>
            </a:pPr>
            <a:r>
              <a:rPr lang="en-US" sz="1600" dirty="0"/>
              <a:t>False</a:t>
            </a:r>
          </a:p>
          <a:p>
            <a:r>
              <a:rPr lang="en-US" sz="1600" dirty="0"/>
              <a:t>3. The company JR Apparel does everything online, from banking to taking orders.</a:t>
            </a:r>
          </a:p>
          <a:p>
            <a:pPr marL="139700" indent="0">
              <a:buNone/>
            </a:pPr>
            <a:r>
              <a:rPr lang="en-US" sz="1600" dirty="0"/>
              <a:t>True</a:t>
            </a:r>
          </a:p>
          <a:p>
            <a:pPr marL="139700" indent="0">
              <a:buNone/>
            </a:pPr>
            <a:r>
              <a:rPr lang="en-US" sz="1600" dirty="0"/>
              <a:t>False</a:t>
            </a:r>
          </a:p>
          <a:p>
            <a:r>
              <a:rPr lang="en-US" sz="1600" dirty="0"/>
              <a:t>4. Online businesses can reach more indigenous people in remote communities.</a:t>
            </a:r>
          </a:p>
          <a:p>
            <a:pPr marL="139700" indent="0">
              <a:buNone/>
            </a:pPr>
            <a:r>
              <a:rPr lang="en-US" sz="1600" dirty="0"/>
              <a:t>True</a:t>
            </a:r>
          </a:p>
          <a:p>
            <a:pPr marL="139700" indent="0">
              <a:buNone/>
            </a:pPr>
            <a:r>
              <a:rPr lang="en-US" sz="1600" dirty="0"/>
              <a:t>False</a:t>
            </a:r>
          </a:p>
          <a:p>
            <a:r>
              <a:rPr lang="en-US" sz="1600" dirty="0"/>
              <a:t>5. Broadband hinders the way of bringing content into people’s homes.</a:t>
            </a:r>
          </a:p>
          <a:p>
            <a:pPr marL="139700" indent="0">
              <a:buNone/>
            </a:pPr>
            <a:r>
              <a:rPr lang="en-US" sz="1600" dirty="0"/>
              <a:t>True</a:t>
            </a:r>
          </a:p>
          <a:p>
            <a:pPr marL="139700" indent="0">
              <a:buNone/>
            </a:pPr>
            <a:r>
              <a:rPr lang="en-US" sz="1600" dirty="0"/>
              <a:t>False</a:t>
            </a:r>
          </a:p>
          <a:p>
            <a:r>
              <a:rPr lang="en-US" sz="1600" dirty="0"/>
              <a:t>6. The Internet gives the buyer the ability to compare products.	</a:t>
            </a:r>
          </a:p>
          <a:p>
            <a:pPr marL="139700" indent="0">
              <a:buNone/>
            </a:pPr>
            <a:r>
              <a:rPr lang="en-US" sz="1600" dirty="0"/>
              <a:t>True</a:t>
            </a:r>
          </a:p>
          <a:p>
            <a:pPr marL="139700" indent="0">
              <a:buNone/>
            </a:pPr>
            <a:r>
              <a:rPr lang="en-US" sz="1600" dirty="0"/>
              <a:t>False</a:t>
            </a:r>
          </a:p>
          <a:p>
            <a:pPr marL="139700" indent="0">
              <a:buNone/>
            </a:pPr>
            <a:endParaRPr lang="en-US" dirty="0"/>
          </a:p>
        </p:txBody>
      </p:sp>
      <p:cxnSp>
        <p:nvCxnSpPr>
          <p:cNvPr id="7" name="Straight Connector 6">
            <a:extLst>
              <a:ext uri="{FF2B5EF4-FFF2-40B4-BE49-F238E27FC236}">
                <a16:creationId xmlns:a16="http://schemas.microsoft.com/office/drawing/2014/main" id="{0D952A55-7691-59A9-587E-FA61EA482BFF}"/>
              </a:ext>
            </a:extLst>
          </p:cNvPr>
          <p:cNvCxnSpPr/>
          <p:nvPr/>
        </p:nvCxnSpPr>
        <p:spPr>
          <a:xfrm>
            <a:off x="425003" y="850006"/>
            <a:ext cx="48939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B3A43A35-DE83-D44B-7DB2-A0D04F626B8B}"/>
              </a:ext>
            </a:extLst>
          </p:cNvPr>
          <p:cNvCxnSpPr/>
          <p:nvPr/>
        </p:nvCxnSpPr>
        <p:spPr>
          <a:xfrm>
            <a:off x="360608" y="1532586"/>
            <a:ext cx="55379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7418DBC2-681C-061B-1B2D-6BF807D130A9}"/>
              </a:ext>
            </a:extLst>
          </p:cNvPr>
          <p:cNvCxnSpPr/>
          <p:nvPr/>
        </p:nvCxnSpPr>
        <p:spPr>
          <a:xfrm>
            <a:off x="399245" y="2529089"/>
            <a:ext cx="48939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63DBBE79-0950-4EC0-4D33-7FC285689BF8}"/>
              </a:ext>
            </a:extLst>
          </p:cNvPr>
          <p:cNvCxnSpPr/>
          <p:nvPr/>
        </p:nvCxnSpPr>
        <p:spPr>
          <a:xfrm>
            <a:off x="399245" y="3219718"/>
            <a:ext cx="4121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ECC7E961-313A-DD4B-6CA3-37E3B66253B9}"/>
              </a:ext>
            </a:extLst>
          </p:cNvPr>
          <p:cNvCxnSpPr/>
          <p:nvPr/>
        </p:nvCxnSpPr>
        <p:spPr>
          <a:xfrm>
            <a:off x="412124" y="4275786"/>
            <a:ext cx="68258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983400D6-3CBC-6855-8D51-0E74B20979C3}"/>
              </a:ext>
            </a:extLst>
          </p:cNvPr>
          <p:cNvCxnSpPr/>
          <p:nvPr/>
        </p:nvCxnSpPr>
        <p:spPr>
          <a:xfrm>
            <a:off x="425003" y="4739425"/>
            <a:ext cx="46363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771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6" name="Google Shape;1636;p55"/>
          <p:cNvSpPr txBox="1">
            <a:spLocks noGrp="1"/>
          </p:cNvSpPr>
          <p:nvPr>
            <p:ph type="title" idx="2"/>
          </p:nvPr>
        </p:nvSpPr>
        <p:spPr>
          <a:xfrm>
            <a:off x="1679945" y="513244"/>
            <a:ext cx="5883348" cy="308218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Algerian" panose="04020705040A02060702" pitchFamily="82" charset="0"/>
              </a:rPr>
              <a:t>It is high time to review all materials!</a:t>
            </a:r>
            <a:endParaRPr dirty="0">
              <a:latin typeface="Algerian" panose="04020705040A02060702" pitchFamily="82" charset="0"/>
            </a:endParaRPr>
          </a:p>
          <a:p>
            <a:pPr marL="0" lvl="0" indent="0" algn="ctr" rtl="0">
              <a:spcBef>
                <a:spcPts val="0"/>
              </a:spcBef>
              <a:spcAft>
                <a:spcPts val="0"/>
              </a:spcAft>
              <a:buNone/>
            </a:pPr>
            <a:endParaRPr dirty="0"/>
          </a:p>
        </p:txBody>
      </p:sp>
      <p:grpSp>
        <p:nvGrpSpPr>
          <p:cNvPr id="1637" name="Google Shape;1637;p55"/>
          <p:cNvGrpSpPr/>
          <p:nvPr/>
        </p:nvGrpSpPr>
        <p:grpSpPr>
          <a:xfrm rot="-5400000">
            <a:off x="4548073" y="2564913"/>
            <a:ext cx="80672" cy="2278871"/>
            <a:chOff x="240800" y="2433546"/>
            <a:chExt cx="14075" cy="423354"/>
          </a:xfrm>
        </p:grpSpPr>
        <p:sp>
          <p:nvSpPr>
            <p:cNvPr id="1638" name="Google Shape;1638;p55"/>
            <p:cNvSpPr/>
            <p:nvPr/>
          </p:nvSpPr>
          <p:spPr>
            <a:xfrm>
              <a:off x="241875" y="2433546"/>
              <a:ext cx="11398" cy="316940"/>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5"/>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5"/>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5"/>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55"/>
          <p:cNvGrpSpPr/>
          <p:nvPr/>
        </p:nvGrpSpPr>
        <p:grpSpPr>
          <a:xfrm rot="5400000">
            <a:off x="2989548" y="-543524"/>
            <a:ext cx="3513871" cy="6826313"/>
            <a:chOff x="4479125" y="1041049"/>
            <a:chExt cx="1112231" cy="2160773"/>
          </a:xfrm>
        </p:grpSpPr>
        <p:sp>
          <p:nvSpPr>
            <p:cNvPr id="1643" name="Google Shape;1643;p55"/>
            <p:cNvSpPr/>
            <p:nvPr/>
          </p:nvSpPr>
          <p:spPr>
            <a:xfrm>
              <a:off x="4706662" y="3125434"/>
              <a:ext cx="77326" cy="76388"/>
            </a:xfrm>
            <a:custGeom>
              <a:avLst/>
              <a:gdLst/>
              <a:ahLst/>
              <a:cxnLst/>
              <a:rect l="l" t="t" r="r" b="b"/>
              <a:pathLst>
                <a:path w="2142" h="2116" fill="none" extrusionOk="0">
                  <a:moveTo>
                    <a:pt x="1901" y="884"/>
                  </a:moveTo>
                  <a:cubicBezTo>
                    <a:pt x="2142" y="1553"/>
                    <a:pt x="1473" y="2115"/>
                    <a:pt x="804" y="2008"/>
                  </a:cubicBezTo>
                  <a:cubicBezTo>
                    <a:pt x="563" y="1901"/>
                    <a:pt x="242" y="1660"/>
                    <a:pt x="242" y="1339"/>
                  </a:cubicBezTo>
                  <a:cubicBezTo>
                    <a:pt x="1" y="670"/>
                    <a:pt x="563" y="1"/>
                    <a:pt x="1232" y="215"/>
                  </a:cubicBezTo>
                  <a:cubicBezTo>
                    <a:pt x="1580" y="322"/>
                    <a:pt x="1901" y="563"/>
                    <a:pt x="1901" y="884"/>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5"/>
            <p:cNvSpPr/>
            <p:nvPr/>
          </p:nvSpPr>
          <p:spPr>
            <a:xfrm>
              <a:off x="5561040" y="2431326"/>
              <a:ext cx="30316" cy="29415"/>
            </a:xfrm>
            <a:custGeom>
              <a:avLst/>
              <a:gdLst/>
              <a:ahLst/>
              <a:cxnLst/>
              <a:rect l="l" t="t" r="r" b="b"/>
              <a:pathLst>
                <a:path w="911" h="884" fill="none" extrusionOk="0">
                  <a:moveTo>
                    <a:pt x="910" y="455"/>
                  </a:moveTo>
                  <a:cubicBezTo>
                    <a:pt x="910" y="669"/>
                    <a:pt x="669" y="884"/>
                    <a:pt x="455" y="884"/>
                  </a:cubicBezTo>
                  <a:cubicBezTo>
                    <a:pt x="241" y="884"/>
                    <a:pt x="0" y="669"/>
                    <a:pt x="0" y="455"/>
                  </a:cubicBezTo>
                  <a:cubicBezTo>
                    <a:pt x="0" y="107"/>
                    <a:pt x="241" y="0"/>
                    <a:pt x="455" y="0"/>
                  </a:cubicBezTo>
                  <a:cubicBezTo>
                    <a:pt x="669" y="0"/>
                    <a:pt x="910" y="107"/>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5"/>
            <p:cNvSpPr/>
            <p:nvPr/>
          </p:nvSpPr>
          <p:spPr>
            <a:xfrm>
              <a:off x="5392977" y="1041049"/>
              <a:ext cx="22100" cy="22775"/>
            </a:xfrm>
            <a:custGeom>
              <a:avLst/>
              <a:gdLst/>
              <a:ahLst/>
              <a:cxnLst/>
              <a:rect l="l" t="t" r="r" b="b"/>
              <a:pathLst>
                <a:path w="884" h="911" fill="none" extrusionOk="0">
                  <a:moveTo>
                    <a:pt x="884" y="456"/>
                  </a:moveTo>
                  <a:cubicBezTo>
                    <a:pt x="884" y="804"/>
                    <a:pt x="669" y="911"/>
                    <a:pt x="455" y="911"/>
                  </a:cubicBezTo>
                  <a:cubicBezTo>
                    <a:pt x="107" y="911"/>
                    <a:pt x="0" y="804"/>
                    <a:pt x="0" y="456"/>
                  </a:cubicBezTo>
                  <a:cubicBezTo>
                    <a:pt x="0" y="242"/>
                    <a:pt x="107" y="1"/>
                    <a:pt x="455" y="1"/>
                  </a:cubicBezTo>
                  <a:cubicBezTo>
                    <a:pt x="669" y="1"/>
                    <a:pt x="884" y="242"/>
                    <a:pt x="884" y="45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5"/>
            <p:cNvSpPr/>
            <p:nvPr/>
          </p:nvSpPr>
          <p:spPr>
            <a:xfrm>
              <a:off x="4479125" y="1922025"/>
              <a:ext cx="50225" cy="50200"/>
            </a:xfrm>
            <a:custGeom>
              <a:avLst/>
              <a:gdLst/>
              <a:ahLst/>
              <a:cxnLst/>
              <a:rect l="l" t="t" r="r" b="b"/>
              <a:pathLst>
                <a:path w="2009" h="2008" fill="none" extrusionOk="0">
                  <a:moveTo>
                    <a:pt x="1874" y="803"/>
                  </a:moveTo>
                  <a:cubicBezTo>
                    <a:pt x="2008" y="1472"/>
                    <a:pt x="1446" y="2008"/>
                    <a:pt x="777" y="1901"/>
                  </a:cubicBezTo>
                  <a:cubicBezTo>
                    <a:pt x="429" y="1794"/>
                    <a:pt x="215" y="1579"/>
                    <a:pt x="108" y="1231"/>
                  </a:cubicBezTo>
                  <a:cubicBezTo>
                    <a:pt x="1" y="562"/>
                    <a:pt x="536" y="0"/>
                    <a:pt x="1205" y="134"/>
                  </a:cubicBezTo>
                  <a:cubicBezTo>
                    <a:pt x="1553" y="241"/>
                    <a:pt x="1767" y="455"/>
                    <a:pt x="1874" y="803"/>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55"/>
          <p:cNvGrpSpPr/>
          <p:nvPr/>
        </p:nvGrpSpPr>
        <p:grpSpPr>
          <a:xfrm>
            <a:off x="7880579" y="1374680"/>
            <a:ext cx="543432" cy="741197"/>
            <a:chOff x="2878829" y="3023092"/>
            <a:chExt cx="543432" cy="741197"/>
          </a:xfrm>
        </p:grpSpPr>
        <p:sp>
          <p:nvSpPr>
            <p:cNvPr id="1648" name="Google Shape;1648;p5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55"/>
          <p:cNvGrpSpPr/>
          <p:nvPr/>
        </p:nvGrpSpPr>
        <p:grpSpPr>
          <a:xfrm>
            <a:off x="449509" y="368055"/>
            <a:ext cx="541000" cy="741197"/>
            <a:chOff x="1148622" y="1207755"/>
            <a:chExt cx="541000" cy="741197"/>
          </a:xfrm>
        </p:grpSpPr>
        <p:sp>
          <p:nvSpPr>
            <p:cNvPr id="1673" name="Google Shape;1673;p55"/>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5"/>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5"/>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5"/>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5"/>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5"/>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5"/>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55"/>
          <p:cNvGrpSpPr/>
          <p:nvPr/>
        </p:nvGrpSpPr>
        <p:grpSpPr>
          <a:xfrm>
            <a:off x="7285354" y="4606955"/>
            <a:ext cx="543432" cy="741197"/>
            <a:chOff x="2878829" y="3023092"/>
            <a:chExt cx="543432" cy="741197"/>
          </a:xfrm>
        </p:grpSpPr>
        <p:sp>
          <p:nvSpPr>
            <p:cNvPr id="1698" name="Google Shape;1698;p5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402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56370-4C26-144E-6F3C-A33469F24CB6}"/>
              </a:ext>
            </a:extLst>
          </p:cNvPr>
          <p:cNvSpPr>
            <a:spLocks noGrp="1"/>
          </p:cNvSpPr>
          <p:nvPr>
            <p:ph type="body" idx="1"/>
          </p:nvPr>
        </p:nvSpPr>
        <p:spPr>
          <a:xfrm>
            <a:off x="720000" y="128789"/>
            <a:ext cx="7704000" cy="3812146"/>
          </a:xfrm>
        </p:spPr>
        <p:txBody>
          <a:bodyPr/>
          <a:lstStyle/>
          <a:p>
            <a:pPr algn="ctr"/>
            <a:r>
              <a:rPr lang="en-US" sz="2800" dirty="0"/>
              <a:t>Watch this video again and make up 5 multiple types of questions based on it so that the peers can answer them by swapping the copy books.</a:t>
            </a:r>
          </a:p>
        </p:txBody>
      </p:sp>
      <p:pic>
        <p:nvPicPr>
          <p:cNvPr id="5" name="Picture 4">
            <a:extLst>
              <a:ext uri="{FF2B5EF4-FFF2-40B4-BE49-F238E27FC236}">
                <a16:creationId xmlns:a16="http://schemas.microsoft.com/office/drawing/2014/main" id="{EC01926A-38E9-5382-6B7C-E678C848977B}"/>
              </a:ext>
            </a:extLst>
          </p:cNvPr>
          <p:cNvPicPr>
            <a:picLocks noChangeAspect="1"/>
          </p:cNvPicPr>
          <p:nvPr/>
        </p:nvPicPr>
        <p:blipFill>
          <a:blip r:embed="rId2"/>
          <a:stretch>
            <a:fillRect/>
          </a:stretch>
        </p:blipFill>
        <p:spPr>
          <a:xfrm>
            <a:off x="3081955" y="1254080"/>
            <a:ext cx="6431627" cy="3812146"/>
          </a:xfrm>
          <a:prstGeom prst="rect">
            <a:avLst/>
          </a:prstGeom>
        </p:spPr>
      </p:pic>
    </p:spTree>
    <p:extLst>
      <p:ext uri="{BB962C8B-B14F-4D97-AF65-F5344CB8AC3E}">
        <p14:creationId xmlns:p14="http://schemas.microsoft.com/office/powerpoint/2010/main" val="2792358833"/>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6"/>
        <p:cNvGrpSpPr/>
        <p:nvPr/>
      </p:nvGrpSpPr>
      <p:grpSpPr>
        <a:xfrm>
          <a:off x="0" y="0"/>
          <a:ext cx="0" cy="0"/>
          <a:chOff x="0" y="0"/>
          <a:chExt cx="0" cy="0"/>
        </a:xfrm>
      </p:grpSpPr>
      <p:sp>
        <p:nvSpPr>
          <p:cNvPr id="777" name="Google Shape;777;p46"/>
          <p:cNvSpPr txBox="1">
            <a:spLocks noGrp="1"/>
          </p:cNvSpPr>
          <p:nvPr>
            <p:ph type="title"/>
          </p:nvPr>
        </p:nvSpPr>
        <p:spPr>
          <a:xfrm>
            <a:off x="720000" y="539999"/>
            <a:ext cx="7704000" cy="10367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latin typeface="Algerian" panose="04020705040A02060702" pitchFamily="82" charset="0"/>
              </a:rPr>
              <a:t>AGENDA</a:t>
            </a:r>
            <a:endParaRPr sz="4400" dirty="0">
              <a:latin typeface="Algerian" panose="04020705040A02060702" pitchFamily="82" charset="0"/>
            </a:endParaRPr>
          </a:p>
        </p:txBody>
      </p:sp>
      <p:sp>
        <p:nvSpPr>
          <p:cNvPr id="778" name="Google Shape;778;p46"/>
          <p:cNvSpPr txBox="1">
            <a:spLocks noGrp="1"/>
          </p:cNvSpPr>
          <p:nvPr>
            <p:ph type="subTitle" idx="1"/>
          </p:nvPr>
        </p:nvSpPr>
        <p:spPr>
          <a:xfrm>
            <a:off x="379717" y="1889581"/>
            <a:ext cx="2657083" cy="8588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Learn specific vocabulary</a:t>
            </a:r>
            <a:endParaRPr sz="3200" dirty="0"/>
          </a:p>
        </p:txBody>
      </p:sp>
      <p:sp>
        <p:nvSpPr>
          <p:cNvPr id="780" name="Google Shape;780;p46"/>
          <p:cNvSpPr txBox="1">
            <a:spLocks noGrp="1"/>
          </p:cNvSpPr>
          <p:nvPr>
            <p:ph type="subTitle" idx="3"/>
          </p:nvPr>
        </p:nvSpPr>
        <p:spPr>
          <a:xfrm>
            <a:off x="2687669" y="1984016"/>
            <a:ext cx="3522406" cy="2316173"/>
          </a:xfrm>
          <a:prstGeom prst="rect">
            <a:avLst/>
          </a:prstGeom>
        </p:spPr>
        <p:txBody>
          <a:bodyPr spcFirstLastPara="1" wrap="square" lIns="91425" tIns="91425" rIns="91425" bIns="91425" anchor="ctr" anchorCtr="0">
            <a:noAutofit/>
          </a:bodyPr>
          <a:lstStyle/>
          <a:p>
            <a:pPr>
              <a:tabLst>
                <a:tab pos="4010025" algn="l"/>
              </a:tabLst>
            </a:pPr>
            <a:r>
              <a:rPr lang="en-US" sz="3200" dirty="0"/>
              <a:t>    Explain the advantages of E-commerce for businesses and consumers;</a:t>
            </a:r>
          </a:p>
        </p:txBody>
      </p:sp>
      <p:sp>
        <p:nvSpPr>
          <p:cNvPr id="782" name="Google Shape;782;p46"/>
          <p:cNvSpPr txBox="1">
            <a:spLocks noGrp="1"/>
          </p:cNvSpPr>
          <p:nvPr>
            <p:ph type="subTitle" idx="5"/>
          </p:nvPr>
        </p:nvSpPr>
        <p:spPr>
          <a:xfrm>
            <a:off x="5621595" y="1603705"/>
            <a:ext cx="3522406" cy="3539795"/>
          </a:xfrm>
          <a:prstGeom prst="rect">
            <a:avLst/>
          </a:prstGeom>
        </p:spPr>
        <p:txBody>
          <a:bodyPr spcFirstLastPara="1" wrap="square" lIns="91425" tIns="91425" rIns="91425" bIns="91425" anchor="ctr" anchorCtr="0">
            <a:noAutofit/>
          </a:bodyPr>
          <a:lstStyle/>
          <a:p>
            <a:pPr>
              <a:tabLst>
                <a:tab pos="4010025" algn="l"/>
              </a:tabLst>
            </a:pPr>
            <a:r>
              <a:rPr lang="en-US" sz="3200" dirty="0"/>
              <a:t>Distinguish between B2C, B2B, and C2C E-commerce models, citing examples for each type.</a:t>
            </a:r>
          </a:p>
        </p:txBody>
      </p:sp>
      <p:grpSp>
        <p:nvGrpSpPr>
          <p:cNvPr id="784" name="Google Shape;784;p46"/>
          <p:cNvGrpSpPr/>
          <p:nvPr/>
        </p:nvGrpSpPr>
        <p:grpSpPr>
          <a:xfrm>
            <a:off x="7087728" y="1549944"/>
            <a:ext cx="355099" cy="330655"/>
            <a:chOff x="3541011" y="1508594"/>
            <a:chExt cx="350166" cy="349434"/>
          </a:xfrm>
        </p:grpSpPr>
        <p:sp>
          <p:nvSpPr>
            <p:cNvPr id="785" name="Google Shape;785;p46"/>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6"/>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6"/>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6"/>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6"/>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46"/>
          <p:cNvGrpSpPr/>
          <p:nvPr/>
        </p:nvGrpSpPr>
        <p:grpSpPr>
          <a:xfrm>
            <a:off x="1705196" y="1404756"/>
            <a:ext cx="345997" cy="354136"/>
            <a:chOff x="1756921" y="1509739"/>
            <a:chExt cx="345997" cy="345997"/>
          </a:xfrm>
        </p:grpSpPr>
        <p:sp>
          <p:nvSpPr>
            <p:cNvPr id="799" name="Google Shape;799;p46"/>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6"/>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6"/>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6"/>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6"/>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6"/>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6"/>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6"/>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6"/>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6"/>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6"/>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6"/>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6"/>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6"/>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6"/>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6"/>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6"/>
          <p:cNvGrpSpPr/>
          <p:nvPr/>
        </p:nvGrpSpPr>
        <p:grpSpPr>
          <a:xfrm>
            <a:off x="4394377" y="1419256"/>
            <a:ext cx="355099" cy="451742"/>
            <a:chOff x="3539102" y="2427549"/>
            <a:chExt cx="355099" cy="355481"/>
          </a:xfrm>
        </p:grpSpPr>
        <p:sp>
          <p:nvSpPr>
            <p:cNvPr id="817" name="Google Shape;817;p46"/>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6"/>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46"/>
          <p:cNvGrpSpPr/>
          <p:nvPr/>
        </p:nvGrpSpPr>
        <p:grpSpPr>
          <a:xfrm flipH="1">
            <a:off x="5875692" y="285902"/>
            <a:ext cx="2956954" cy="4721744"/>
            <a:chOff x="4479125" y="1041049"/>
            <a:chExt cx="935952" cy="1494601"/>
          </a:xfrm>
        </p:grpSpPr>
        <p:sp>
          <p:nvSpPr>
            <p:cNvPr id="820" name="Google Shape;820;p46"/>
            <p:cNvSpPr/>
            <p:nvPr/>
          </p:nvSpPr>
          <p:spPr>
            <a:xfrm>
              <a:off x="4810350" y="2482750"/>
              <a:ext cx="53550" cy="52900"/>
            </a:xfrm>
            <a:custGeom>
              <a:avLst/>
              <a:gdLst/>
              <a:ahLst/>
              <a:cxnLst/>
              <a:rect l="l" t="t" r="r" b="b"/>
              <a:pathLst>
                <a:path w="2142" h="2116" fill="none" extrusionOk="0">
                  <a:moveTo>
                    <a:pt x="1901" y="884"/>
                  </a:moveTo>
                  <a:cubicBezTo>
                    <a:pt x="2142" y="1553"/>
                    <a:pt x="1473" y="2115"/>
                    <a:pt x="804" y="2008"/>
                  </a:cubicBezTo>
                  <a:cubicBezTo>
                    <a:pt x="563" y="1901"/>
                    <a:pt x="242" y="1660"/>
                    <a:pt x="242" y="1339"/>
                  </a:cubicBezTo>
                  <a:cubicBezTo>
                    <a:pt x="1" y="670"/>
                    <a:pt x="563" y="1"/>
                    <a:pt x="1232" y="215"/>
                  </a:cubicBezTo>
                  <a:cubicBezTo>
                    <a:pt x="1580" y="322"/>
                    <a:pt x="1901" y="563"/>
                    <a:pt x="1901" y="884"/>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6"/>
            <p:cNvSpPr/>
            <p:nvPr/>
          </p:nvSpPr>
          <p:spPr>
            <a:xfrm>
              <a:off x="4640400" y="2418525"/>
              <a:ext cx="22775" cy="22100"/>
            </a:xfrm>
            <a:custGeom>
              <a:avLst/>
              <a:gdLst/>
              <a:ahLst/>
              <a:cxnLst/>
              <a:rect l="l" t="t" r="r" b="b"/>
              <a:pathLst>
                <a:path w="911" h="884" fill="none" extrusionOk="0">
                  <a:moveTo>
                    <a:pt x="910" y="455"/>
                  </a:moveTo>
                  <a:cubicBezTo>
                    <a:pt x="910" y="669"/>
                    <a:pt x="669" y="884"/>
                    <a:pt x="455" y="884"/>
                  </a:cubicBezTo>
                  <a:cubicBezTo>
                    <a:pt x="241" y="884"/>
                    <a:pt x="0" y="669"/>
                    <a:pt x="0" y="455"/>
                  </a:cubicBezTo>
                  <a:cubicBezTo>
                    <a:pt x="0" y="107"/>
                    <a:pt x="241" y="0"/>
                    <a:pt x="455" y="0"/>
                  </a:cubicBezTo>
                  <a:cubicBezTo>
                    <a:pt x="669" y="0"/>
                    <a:pt x="910" y="107"/>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6"/>
            <p:cNvSpPr/>
            <p:nvPr/>
          </p:nvSpPr>
          <p:spPr>
            <a:xfrm>
              <a:off x="5392977" y="1041049"/>
              <a:ext cx="22100" cy="22775"/>
            </a:xfrm>
            <a:custGeom>
              <a:avLst/>
              <a:gdLst/>
              <a:ahLst/>
              <a:cxnLst/>
              <a:rect l="l" t="t" r="r" b="b"/>
              <a:pathLst>
                <a:path w="884" h="911" fill="none" extrusionOk="0">
                  <a:moveTo>
                    <a:pt x="884" y="456"/>
                  </a:moveTo>
                  <a:cubicBezTo>
                    <a:pt x="884" y="804"/>
                    <a:pt x="669" y="911"/>
                    <a:pt x="455" y="911"/>
                  </a:cubicBezTo>
                  <a:cubicBezTo>
                    <a:pt x="107" y="911"/>
                    <a:pt x="0" y="804"/>
                    <a:pt x="0" y="456"/>
                  </a:cubicBezTo>
                  <a:cubicBezTo>
                    <a:pt x="0" y="242"/>
                    <a:pt x="107" y="1"/>
                    <a:pt x="455" y="1"/>
                  </a:cubicBezTo>
                  <a:cubicBezTo>
                    <a:pt x="669" y="1"/>
                    <a:pt x="884" y="242"/>
                    <a:pt x="884" y="45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4479125" y="1922025"/>
              <a:ext cx="50225" cy="50200"/>
            </a:xfrm>
            <a:custGeom>
              <a:avLst/>
              <a:gdLst/>
              <a:ahLst/>
              <a:cxnLst/>
              <a:rect l="l" t="t" r="r" b="b"/>
              <a:pathLst>
                <a:path w="2009" h="2008" fill="none" extrusionOk="0">
                  <a:moveTo>
                    <a:pt x="1874" y="803"/>
                  </a:moveTo>
                  <a:cubicBezTo>
                    <a:pt x="2008" y="1472"/>
                    <a:pt x="1446" y="2008"/>
                    <a:pt x="777" y="1901"/>
                  </a:cubicBezTo>
                  <a:cubicBezTo>
                    <a:pt x="429" y="1794"/>
                    <a:pt x="215" y="1579"/>
                    <a:pt x="108" y="1231"/>
                  </a:cubicBezTo>
                  <a:cubicBezTo>
                    <a:pt x="1" y="562"/>
                    <a:pt x="536" y="0"/>
                    <a:pt x="1205" y="134"/>
                  </a:cubicBezTo>
                  <a:cubicBezTo>
                    <a:pt x="1553" y="241"/>
                    <a:pt x="1767" y="455"/>
                    <a:pt x="1874" y="803"/>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46"/>
          <p:cNvGrpSpPr/>
          <p:nvPr/>
        </p:nvGrpSpPr>
        <p:grpSpPr>
          <a:xfrm>
            <a:off x="7880579" y="371505"/>
            <a:ext cx="543432" cy="741197"/>
            <a:chOff x="2878829" y="3023092"/>
            <a:chExt cx="543432" cy="741197"/>
          </a:xfrm>
        </p:grpSpPr>
        <p:sp>
          <p:nvSpPr>
            <p:cNvPr id="825" name="Google Shape;825;p46"/>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6"/>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6"/>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6"/>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6"/>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6"/>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6"/>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6"/>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6"/>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6"/>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46"/>
          <p:cNvGrpSpPr/>
          <p:nvPr/>
        </p:nvGrpSpPr>
        <p:grpSpPr>
          <a:xfrm>
            <a:off x="449509" y="1404755"/>
            <a:ext cx="541000" cy="741197"/>
            <a:chOff x="1148622" y="1207755"/>
            <a:chExt cx="541000" cy="741197"/>
          </a:xfrm>
        </p:grpSpPr>
        <p:sp>
          <p:nvSpPr>
            <p:cNvPr id="850" name="Google Shape;850;p46"/>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6"/>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6"/>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6"/>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6"/>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6"/>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6"/>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6"/>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6"/>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6"/>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6"/>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6"/>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6"/>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6"/>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6"/>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6"/>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46"/>
          <p:cNvGrpSpPr/>
          <p:nvPr/>
        </p:nvGrpSpPr>
        <p:grpSpPr>
          <a:xfrm>
            <a:off x="3536854" y="4132455"/>
            <a:ext cx="543432" cy="741197"/>
            <a:chOff x="2878829" y="3023092"/>
            <a:chExt cx="543432" cy="741197"/>
          </a:xfrm>
        </p:grpSpPr>
        <p:sp>
          <p:nvSpPr>
            <p:cNvPr id="875" name="Google Shape;875;p46"/>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6"/>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6"/>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6"/>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6"/>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6"/>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6"/>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6"/>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6"/>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6"/>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6"/>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6"/>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6"/>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6"/>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6"/>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CD3C-A8D5-F680-90DC-0DFEAB5B69A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6236666-45D3-2CD1-4B62-80667172D726}"/>
              </a:ext>
            </a:extLst>
          </p:cNvPr>
          <p:cNvPicPr>
            <a:picLocks noChangeAspect="1"/>
          </p:cNvPicPr>
          <p:nvPr/>
        </p:nvPicPr>
        <p:blipFill>
          <a:blip r:embed="rId2"/>
          <a:stretch>
            <a:fillRect/>
          </a:stretch>
        </p:blipFill>
        <p:spPr>
          <a:xfrm>
            <a:off x="1" y="0"/>
            <a:ext cx="9144000" cy="5143499"/>
          </a:xfrm>
          <a:prstGeom prst="rect">
            <a:avLst/>
          </a:prstGeom>
        </p:spPr>
      </p:pic>
    </p:spTree>
    <p:extLst>
      <p:ext uri="{BB962C8B-B14F-4D97-AF65-F5344CB8AC3E}">
        <p14:creationId xmlns:p14="http://schemas.microsoft.com/office/powerpoint/2010/main" val="377462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p41"/>
          <p:cNvSpPr txBox="1">
            <a:spLocks noGrp="1"/>
          </p:cNvSpPr>
          <p:nvPr>
            <p:ph type="body" idx="1"/>
          </p:nvPr>
        </p:nvSpPr>
        <p:spPr>
          <a:xfrm>
            <a:off x="5182400" y="3089225"/>
            <a:ext cx="3241500" cy="1479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4800" dirty="0"/>
              <a:t>Computer Memory</a:t>
            </a:r>
            <a:endParaRPr sz="4800" dirty="0"/>
          </a:p>
        </p:txBody>
      </p:sp>
      <p:grpSp>
        <p:nvGrpSpPr>
          <p:cNvPr id="492" name="Google Shape;492;p41"/>
          <p:cNvGrpSpPr/>
          <p:nvPr/>
        </p:nvGrpSpPr>
        <p:grpSpPr>
          <a:xfrm>
            <a:off x="358655" y="791300"/>
            <a:ext cx="8426679" cy="3017474"/>
            <a:chOff x="1890971" y="1585959"/>
            <a:chExt cx="2169979" cy="777039"/>
          </a:xfrm>
        </p:grpSpPr>
        <p:sp>
          <p:nvSpPr>
            <p:cNvPr id="493" name="Google Shape;493;p41"/>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1"/>
            <p:cNvSpPr/>
            <p:nvPr/>
          </p:nvSpPr>
          <p:spPr>
            <a:xfrm>
              <a:off x="3880077" y="1585959"/>
              <a:ext cx="22771" cy="22770"/>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1"/>
            <p:cNvSpPr/>
            <p:nvPr/>
          </p:nvSpPr>
          <p:spPr>
            <a:xfrm>
              <a:off x="1890971" y="2312797"/>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7166-8BFA-E6D0-476B-4D6384B7A7CD}"/>
              </a:ext>
            </a:extLst>
          </p:cNvPr>
          <p:cNvSpPr>
            <a:spLocks noGrp="1"/>
          </p:cNvSpPr>
          <p:nvPr>
            <p:ph type="title"/>
          </p:nvPr>
        </p:nvSpPr>
        <p:spPr/>
        <p:txBody>
          <a:bodyPr/>
          <a:lstStyle/>
          <a:p>
            <a:pPr algn="ctr"/>
            <a:r>
              <a:rPr lang="en-US" sz="4400" dirty="0">
                <a:latin typeface="Algerian" panose="04020705040A02060702" pitchFamily="82" charset="0"/>
              </a:rPr>
              <a:t>AGENDA</a:t>
            </a:r>
          </a:p>
        </p:txBody>
      </p:sp>
      <p:sp>
        <p:nvSpPr>
          <p:cNvPr id="3" name="Subtitle 2">
            <a:extLst>
              <a:ext uri="{FF2B5EF4-FFF2-40B4-BE49-F238E27FC236}">
                <a16:creationId xmlns:a16="http://schemas.microsoft.com/office/drawing/2014/main" id="{C489CA94-0997-0A0A-C18B-5FC9F1BF18F5}"/>
              </a:ext>
            </a:extLst>
          </p:cNvPr>
          <p:cNvSpPr>
            <a:spLocks noGrp="1"/>
          </p:cNvSpPr>
          <p:nvPr>
            <p:ph type="subTitle" idx="1"/>
          </p:nvPr>
        </p:nvSpPr>
        <p:spPr/>
        <p:txBody>
          <a:bodyPr/>
          <a:lstStyle/>
          <a:p>
            <a:r>
              <a:rPr lang="en-US" sz="2800" dirty="0"/>
              <a:t>1</a:t>
            </a:r>
            <a:r>
              <a:rPr lang="en-US" dirty="0"/>
              <a:t>.</a:t>
            </a:r>
          </a:p>
        </p:txBody>
      </p:sp>
      <p:sp>
        <p:nvSpPr>
          <p:cNvPr id="4" name="Subtitle 3">
            <a:extLst>
              <a:ext uri="{FF2B5EF4-FFF2-40B4-BE49-F238E27FC236}">
                <a16:creationId xmlns:a16="http://schemas.microsoft.com/office/drawing/2014/main" id="{53715010-2A85-2DC6-49A5-01D6C2392E64}"/>
              </a:ext>
            </a:extLst>
          </p:cNvPr>
          <p:cNvSpPr>
            <a:spLocks noGrp="1"/>
          </p:cNvSpPr>
          <p:nvPr>
            <p:ph type="subTitle" idx="2"/>
          </p:nvPr>
        </p:nvSpPr>
        <p:spPr>
          <a:xfrm>
            <a:off x="309093" y="2658627"/>
            <a:ext cx="2727907" cy="798600"/>
          </a:xfrm>
        </p:spPr>
        <p:txBody>
          <a:bodyPr/>
          <a:lstStyle/>
          <a:p>
            <a:r>
              <a:rPr lang="en-US" sz="2800" b="1" dirty="0"/>
              <a:t>Understand types of memory;</a:t>
            </a:r>
          </a:p>
        </p:txBody>
      </p:sp>
      <p:sp>
        <p:nvSpPr>
          <p:cNvPr id="5" name="Subtitle 4">
            <a:extLst>
              <a:ext uri="{FF2B5EF4-FFF2-40B4-BE49-F238E27FC236}">
                <a16:creationId xmlns:a16="http://schemas.microsoft.com/office/drawing/2014/main" id="{CD926F4D-9E7C-A177-8492-54C82C1C4363}"/>
              </a:ext>
            </a:extLst>
          </p:cNvPr>
          <p:cNvSpPr>
            <a:spLocks noGrp="1"/>
          </p:cNvSpPr>
          <p:nvPr>
            <p:ph type="subTitle" idx="3"/>
          </p:nvPr>
        </p:nvSpPr>
        <p:spPr/>
        <p:txBody>
          <a:bodyPr/>
          <a:lstStyle/>
          <a:p>
            <a:r>
              <a:rPr lang="en-US" sz="2800" dirty="0"/>
              <a:t>2. </a:t>
            </a:r>
          </a:p>
        </p:txBody>
      </p:sp>
      <p:sp>
        <p:nvSpPr>
          <p:cNvPr id="6" name="Subtitle 5">
            <a:extLst>
              <a:ext uri="{FF2B5EF4-FFF2-40B4-BE49-F238E27FC236}">
                <a16:creationId xmlns:a16="http://schemas.microsoft.com/office/drawing/2014/main" id="{9CDC2595-D11C-3AD8-9AC0-E36639172ADE}"/>
              </a:ext>
            </a:extLst>
          </p:cNvPr>
          <p:cNvSpPr>
            <a:spLocks noGrp="1"/>
          </p:cNvSpPr>
          <p:nvPr>
            <p:ph type="subTitle" idx="4"/>
          </p:nvPr>
        </p:nvSpPr>
        <p:spPr>
          <a:xfrm>
            <a:off x="2794715" y="2658626"/>
            <a:ext cx="3312185" cy="1335823"/>
          </a:xfrm>
        </p:spPr>
        <p:txBody>
          <a:bodyP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S</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peak about troubleshooting in computer memory;</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ubtitle 6">
            <a:extLst>
              <a:ext uri="{FF2B5EF4-FFF2-40B4-BE49-F238E27FC236}">
                <a16:creationId xmlns:a16="http://schemas.microsoft.com/office/drawing/2014/main" id="{1263F132-1C56-D613-7A93-5F66B3B79ACD}"/>
              </a:ext>
            </a:extLst>
          </p:cNvPr>
          <p:cNvSpPr>
            <a:spLocks noGrp="1"/>
          </p:cNvSpPr>
          <p:nvPr>
            <p:ph type="subTitle" idx="5"/>
          </p:nvPr>
        </p:nvSpPr>
        <p:spPr/>
        <p:txBody>
          <a:bodyPr/>
          <a:lstStyle/>
          <a:p>
            <a:r>
              <a:rPr lang="en-US" sz="2800" dirty="0"/>
              <a:t>3. </a:t>
            </a:r>
          </a:p>
        </p:txBody>
      </p:sp>
      <p:sp>
        <p:nvSpPr>
          <p:cNvPr id="8" name="Subtitle 7">
            <a:extLst>
              <a:ext uri="{FF2B5EF4-FFF2-40B4-BE49-F238E27FC236}">
                <a16:creationId xmlns:a16="http://schemas.microsoft.com/office/drawing/2014/main" id="{00F9C034-2A69-85A2-429A-A257C24BC2AA}"/>
              </a:ext>
            </a:extLst>
          </p:cNvPr>
          <p:cNvSpPr>
            <a:spLocks noGrp="1"/>
          </p:cNvSpPr>
          <p:nvPr>
            <p:ph type="subTitle" idx="6"/>
          </p:nvPr>
        </p:nvSpPr>
        <p:spPr>
          <a:xfrm>
            <a:off x="5831817" y="2658627"/>
            <a:ext cx="3312184" cy="798600"/>
          </a:xfrm>
        </p:spPr>
        <p:txBody>
          <a:bodyPr/>
          <a:lstStyle/>
          <a:p>
            <a:r>
              <a:rPr lang="en-US" sz="2800" b="1" dirty="0"/>
              <a:t>Use imperative sentences to give instructions.</a:t>
            </a:r>
          </a:p>
        </p:txBody>
      </p:sp>
    </p:spTree>
    <p:extLst>
      <p:ext uri="{BB962C8B-B14F-4D97-AF65-F5344CB8AC3E}">
        <p14:creationId xmlns:p14="http://schemas.microsoft.com/office/powerpoint/2010/main" val="62283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4DF0-8F18-BB8F-6769-229C8F8F913A}"/>
              </a:ext>
            </a:extLst>
          </p:cNvPr>
          <p:cNvSpPr>
            <a:spLocks noGrp="1"/>
          </p:cNvSpPr>
          <p:nvPr>
            <p:ph type="title"/>
          </p:nvPr>
        </p:nvSpPr>
        <p:spPr>
          <a:xfrm>
            <a:off x="719599" y="0"/>
            <a:ext cx="7704401" cy="1112700"/>
          </a:xfrm>
        </p:spPr>
        <p:txBody>
          <a:bodyPr/>
          <a:lstStyle/>
          <a:p>
            <a:pPr algn="ctr"/>
            <a:r>
              <a:rPr lang="en-US" sz="3600" kern="100" dirty="0">
                <a:effectLst/>
                <a:latin typeface="Algerian" panose="04020705040A02060702" pitchFamily="82" charset="0"/>
                <a:ea typeface="Times New Roman" panose="02020603050405020304" pitchFamily="18" charset="0"/>
                <a:cs typeface="Times New Roman" panose="02020603050405020304" pitchFamily="18" charset="0"/>
              </a:rPr>
              <a:t>Let’s talk!</a:t>
            </a:r>
            <a:br>
              <a:rPr lang="en-US" sz="3600" kern="100" dirty="0">
                <a:effectLst/>
                <a:latin typeface="Algerian" panose="04020705040A02060702" pitchFamily="82" charset="0"/>
                <a:ea typeface="Calibri" panose="020F0502020204030204" pitchFamily="34" charset="0"/>
                <a:cs typeface="Times New Roman" panose="02020603050405020304" pitchFamily="18" charset="0"/>
              </a:rPr>
            </a:br>
            <a:endParaRPr lang="en-US" sz="3600" dirty="0">
              <a:latin typeface="Algerian" panose="04020705040A02060702" pitchFamily="82" charset="0"/>
            </a:endParaRPr>
          </a:p>
        </p:txBody>
      </p:sp>
      <p:sp>
        <p:nvSpPr>
          <p:cNvPr id="3" name="Subtitle 2">
            <a:extLst>
              <a:ext uri="{FF2B5EF4-FFF2-40B4-BE49-F238E27FC236}">
                <a16:creationId xmlns:a16="http://schemas.microsoft.com/office/drawing/2014/main" id="{D4866A5B-4E0B-65A0-A452-5CCB60AF510E}"/>
              </a:ext>
            </a:extLst>
          </p:cNvPr>
          <p:cNvSpPr>
            <a:spLocks noGrp="1"/>
          </p:cNvSpPr>
          <p:nvPr>
            <p:ph type="subTitle" idx="1"/>
          </p:nvPr>
        </p:nvSpPr>
        <p:spPr>
          <a:xfrm>
            <a:off x="719599" y="1326524"/>
            <a:ext cx="4367555" cy="1421901"/>
          </a:xfrm>
        </p:spPr>
        <p:txBody>
          <a:bodyPr/>
          <a:lstStyle/>
          <a:p>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How has increased computer memory changed business?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ubtitle 6">
            <a:extLst>
              <a:ext uri="{FF2B5EF4-FFF2-40B4-BE49-F238E27FC236}">
                <a16:creationId xmlns:a16="http://schemas.microsoft.com/office/drawing/2014/main" id="{3D9F5538-9E01-8567-4BA9-557B6C447D91}"/>
              </a:ext>
            </a:extLst>
          </p:cNvPr>
          <p:cNvSpPr>
            <a:spLocks noGrp="1"/>
          </p:cNvSpPr>
          <p:nvPr>
            <p:ph type="subTitle" idx="5"/>
          </p:nvPr>
        </p:nvSpPr>
        <p:spPr>
          <a:xfrm>
            <a:off x="4984124" y="1326524"/>
            <a:ext cx="4159876" cy="1421901"/>
          </a:xfrm>
        </p:spPr>
        <p:txBody>
          <a:bodyPr/>
          <a:lstStyle/>
          <a:p>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2. When do people need to add more computer memory?</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6931893A-2442-2505-17E3-B814D003760D}"/>
              </a:ext>
            </a:extLst>
          </p:cNvPr>
          <p:cNvPicPr>
            <a:picLocks noChangeAspect="1"/>
          </p:cNvPicPr>
          <p:nvPr/>
        </p:nvPicPr>
        <p:blipFill>
          <a:blip r:embed="rId2"/>
          <a:stretch>
            <a:fillRect/>
          </a:stretch>
        </p:blipFill>
        <p:spPr>
          <a:xfrm>
            <a:off x="1339403" y="2571750"/>
            <a:ext cx="6722772" cy="2283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366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634"/>
        <p:cNvGrpSpPr/>
        <p:nvPr/>
      </p:nvGrpSpPr>
      <p:grpSpPr>
        <a:xfrm>
          <a:off x="0" y="0"/>
          <a:ext cx="0" cy="0"/>
          <a:chOff x="0" y="0"/>
          <a:chExt cx="0" cy="0"/>
        </a:xfrm>
      </p:grpSpPr>
      <p:sp>
        <p:nvSpPr>
          <p:cNvPr id="1636" name="Google Shape;1636;p55"/>
          <p:cNvSpPr txBox="1">
            <a:spLocks noGrp="1"/>
          </p:cNvSpPr>
          <p:nvPr>
            <p:ph type="title" idx="2"/>
          </p:nvPr>
        </p:nvSpPr>
        <p:spPr>
          <a:xfrm>
            <a:off x="141668" y="1"/>
            <a:ext cx="8757633" cy="1875046"/>
          </a:xfrm>
          <a:prstGeom prst="rect">
            <a:avLst/>
          </a:prstGeom>
        </p:spPr>
        <p:txBody>
          <a:bodyPr spcFirstLastPara="1" wrap="square" lIns="91425" tIns="91425" rIns="91425" bIns="91425" anchor="t" anchorCtr="0">
            <a:noAutofit/>
          </a:bodyPr>
          <a:lstStyle/>
          <a:p>
            <a:pPr>
              <a:buClr>
                <a:schemeClr val="dk1"/>
              </a:buClr>
              <a:buSzPts val="1100"/>
            </a:pPr>
            <a:r>
              <a:rPr lang="en-US" dirty="0">
                <a:latin typeface="Algerian" panose="04020705040A02060702" pitchFamily="82" charset="0"/>
              </a:rPr>
              <a:t>Watch the video about computer memory and find an answer to the question on how  computer memory works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dirty="0">
              <a:latin typeface="Algerian" panose="04020705040A02060702" pitchFamily="82" charset="0"/>
            </a:endParaRPr>
          </a:p>
          <a:p>
            <a:pPr marL="0" lvl="0" indent="0" algn="ctr" rtl="0">
              <a:spcBef>
                <a:spcPts val="0"/>
              </a:spcBef>
              <a:spcAft>
                <a:spcPts val="0"/>
              </a:spcAft>
              <a:buNone/>
            </a:pPr>
            <a:endParaRPr dirty="0"/>
          </a:p>
        </p:txBody>
      </p:sp>
      <p:grpSp>
        <p:nvGrpSpPr>
          <p:cNvPr id="1637" name="Google Shape;1637;p55"/>
          <p:cNvGrpSpPr/>
          <p:nvPr/>
        </p:nvGrpSpPr>
        <p:grpSpPr>
          <a:xfrm rot="-5400000">
            <a:off x="4548073" y="2564913"/>
            <a:ext cx="80672" cy="2278871"/>
            <a:chOff x="240800" y="2433546"/>
            <a:chExt cx="14075" cy="423354"/>
          </a:xfrm>
        </p:grpSpPr>
        <p:sp>
          <p:nvSpPr>
            <p:cNvPr id="1638" name="Google Shape;1638;p55"/>
            <p:cNvSpPr/>
            <p:nvPr/>
          </p:nvSpPr>
          <p:spPr>
            <a:xfrm>
              <a:off x="241875" y="2433546"/>
              <a:ext cx="11398" cy="316940"/>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5"/>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5"/>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5"/>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55"/>
          <p:cNvGrpSpPr/>
          <p:nvPr/>
        </p:nvGrpSpPr>
        <p:grpSpPr>
          <a:xfrm rot="5400000">
            <a:off x="2989548" y="-543524"/>
            <a:ext cx="3513871" cy="6826313"/>
            <a:chOff x="4479125" y="1041049"/>
            <a:chExt cx="1112231" cy="2160773"/>
          </a:xfrm>
        </p:grpSpPr>
        <p:sp>
          <p:nvSpPr>
            <p:cNvPr id="1643" name="Google Shape;1643;p55"/>
            <p:cNvSpPr/>
            <p:nvPr/>
          </p:nvSpPr>
          <p:spPr>
            <a:xfrm>
              <a:off x="4706662" y="3125434"/>
              <a:ext cx="77326" cy="76388"/>
            </a:xfrm>
            <a:custGeom>
              <a:avLst/>
              <a:gdLst/>
              <a:ahLst/>
              <a:cxnLst/>
              <a:rect l="l" t="t" r="r" b="b"/>
              <a:pathLst>
                <a:path w="2142" h="2116" fill="none" extrusionOk="0">
                  <a:moveTo>
                    <a:pt x="1901" y="884"/>
                  </a:moveTo>
                  <a:cubicBezTo>
                    <a:pt x="2142" y="1553"/>
                    <a:pt x="1473" y="2115"/>
                    <a:pt x="804" y="2008"/>
                  </a:cubicBezTo>
                  <a:cubicBezTo>
                    <a:pt x="563" y="1901"/>
                    <a:pt x="242" y="1660"/>
                    <a:pt x="242" y="1339"/>
                  </a:cubicBezTo>
                  <a:cubicBezTo>
                    <a:pt x="1" y="670"/>
                    <a:pt x="563" y="1"/>
                    <a:pt x="1232" y="215"/>
                  </a:cubicBezTo>
                  <a:cubicBezTo>
                    <a:pt x="1580" y="322"/>
                    <a:pt x="1901" y="563"/>
                    <a:pt x="1901" y="884"/>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5"/>
            <p:cNvSpPr/>
            <p:nvPr/>
          </p:nvSpPr>
          <p:spPr>
            <a:xfrm>
              <a:off x="5561040" y="2431326"/>
              <a:ext cx="30316" cy="29415"/>
            </a:xfrm>
            <a:custGeom>
              <a:avLst/>
              <a:gdLst/>
              <a:ahLst/>
              <a:cxnLst/>
              <a:rect l="l" t="t" r="r" b="b"/>
              <a:pathLst>
                <a:path w="911" h="884" fill="none" extrusionOk="0">
                  <a:moveTo>
                    <a:pt x="910" y="455"/>
                  </a:moveTo>
                  <a:cubicBezTo>
                    <a:pt x="910" y="669"/>
                    <a:pt x="669" y="884"/>
                    <a:pt x="455" y="884"/>
                  </a:cubicBezTo>
                  <a:cubicBezTo>
                    <a:pt x="241" y="884"/>
                    <a:pt x="0" y="669"/>
                    <a:pt x="0" y="455"/>
                  </a:cubicBezTo>
                  <a:cubicBezTo>
                    <a:pt x="0" y="107"/>
                    <a:pt x="241" y="0"/>
                    <a:pt x="455" y="0"/>
                  </a:cubicBezTo>
                  <a:cubicBezTo>
                    <a:pt x="669" y="0"/>
                    <a:pt x="910" y="107"/>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5"/>
            <p:cNvSpPr/>
            <p:nvPr/>
          </p:nvSpPr>
          <p:spPr>
            <a:xfrm>
              <a:off x="5392977" y="1041049"/>
              <a:ext cx="22100" cy="22775"/>
            </a:xfrm>
            <a:custGeom>
              <a:avLst/>
              <a:gdLst/>
              <a:ahLst/>
              <a:cxnLst/>
              <a:rect l="l" t="t" r="r" b="b"/>
              <a:pathLst>
                <a:path w="884" h="911" fill="none" extrusionOk="0">
                  <a:moveTo>
                    <a:pt x="884" y="456"/>
                  </a:moveTo>
                  <a:cubicBezTo>
                    <a:pt x="884" y="804"/>
                    <a:pt x="669" y="911"/>
                    <a:pt x="455" y="911"/>
                  </a:cubicBezTo>
                  <a:cubicBezTo>
                    <a:pt x="107" y="911"/>
                    <a:pt x="0" y="804"/>
                    <a:pt x="0" y="456"/>
                  </a:cubicBezTo>
                  <a:cubicBezTo>
                    <a:pt x="0" y="242"/>
                    <a:pt x="107" y="1"/>
                    <a:pt x="455" y="1"/>
                  </a:cubicBezTo>
                  <a:cubicBezTo>
                    <a:pt x="669" y="1"/>
                    <a:pt x="884" y="242"/>
                    <a:pt x="884" y="45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5"/>
            <p:cNvSpPr/>
            <p:nvPr/>
          </p:nvSpPr>
          <p:spPr>
            <a:xfrm>
              <a:off x="4479125" y="1922025"/>
              <a:ext cx="50225" cy="50200"/>
            </a:xfrm>
            <a:custGeom>
              <a:avLst/>
              <a:gdLst/>
              <a:ahLst/>
              <a:cxnLst/>
              <a:rect l="l" t="t" r="r" b="b"/>
              <a:pathLst>
                <a:path w="2009" h="2008" fill="none" extrusionOk="0">
                  <a:moveTo>
                    <a:pt x="1874" y="803"/>
                  </a:moveTo>
                  <a:cubicBezTo>
                    <a:pt x="2008" y="1472"/>
                    <a:pt x="1446" y="2008"/>
                    <a:pt x="777" y="1901"/>
                  </a:cubicBezTo>
                  <a:cubicBezTo>
                    <a:pt x="429" y="1794"/>
                    <a:pt x="215" y="1579"/>
                    <a:pt x="108" y="1231"/>
                  </a:cubicBezTo>
                  <a:cubicBezTo>
                    <a:pt x="1" y="562"/>
                    <a:pt x="536" y="0"/>
                    <a:pt x="1205" y="134"/>
                  </a:cubicBezTo>
                  <a:cubicBezTo>
                    <a:pt x="1553" y="241"/>
                    <a:pt x="1767" y="455"/>
                    <a:pt x="1874" y="803"/>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55"/>
          <p:cNvGrpSpPr/>
          <p:nvPr/>
        </p:nvGrpSpPr>
        <p:grpSpPr>
          <a:xfrm>
            <a:off x="7880579" y="1374680"/>
            <a:ext cx="543432" cy="741197"/>
            <a:chOff x="2878829" y="3023092"/>
            <a:chExt cx="543432" cy="741197"/>
          </a:xfrm>
        </p:grpSpPr>
        <p:sp>
          <p:nvSpPr>
            <p:cNvPr id="1648" name="Google Shape;1648;p5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55"/>
          <p:cNvGrpSpPr/>
          <p:nvPr/>
        </p:nvGrpSpPr>
        <p:grpSpPr>
          <a:xfrm>
            <a:off x="449509" y="368055"/>
            <a:ext cx="541000" cy="741197"/>
            <a:chOff x="1148622" y="1207755"/>
            <a:chExt cx="541000" cy="741197"/>
          </a:xfrm>
        </p:grpSpPr>
        <p:sp>
          <p:nvSpPr>
            <p:cNvPr id="1673" name="Google Shape;1673;p55"/>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5"/>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5"/>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5"/>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5"/>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5"/>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5"/>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55"/>
          <p:cNvGrpSpPr/>
          <p:nvPr/>
        </p:nvGrpSpPr>
        <p:grpSpPr>
          <a:xfrm>
            <a:off x="7285354" y="4606955"/>
            <a:ext cx="543432" cy="741197"/>
            <a:chOff x="2878829" y="3023092"/>
            <a:chExt cx="543432" cy="741197"/>
          </a:xfrm>
        </p:grpSpPr>
        <p:sp>
          <p:nvSpPr>
            <p:cNvPr id="1698" name="Google Shape;1698;p5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torage vs. Memory_ What's the Difference_">
            <a:hlinkClick r:id="" action="ppaction://media"/>
            <a:extLst>
              <a:ext uri="{FF2B5EF4-FFF2-40B4-BE49-F238E27FC236}">
                <a16:creationId xmlns:a16="http://schemas.microsoft.com/office/drawing/2014/main" id="{CE0D3B9E-5762-25CE-2034-AEF87C4470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28" y="1374680"/>
            <a:ext cx="9103772" cy="37292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0"/>
        <p:cNvGrpSpPr/>
        <p:nvPr/>
      </p:nvGrpSpPr>
      <p:grpSpPr>
        <a:xfrm>
          <a:off x="0" y="0"/>
          <a:ext cx="0" cy="0"/>
          <a:chOff x="0" y="0"/>
          <a:chExt cx="0" cy="0"/>
        </a:xfrm>
      </p:grpSpPr>
      <p:sp>
        <p:nvSpPr>
          <p:cNvPr id="1001" name="Google Shape;1001;p48"/>
          <p:cNvSpPr txBox="1">
            <a:spLocks noGrp="1"/>
          </p:cNvSpPr>
          <p:nvPr>
            <p:ph type="title"/>
          </p:nvPr>
        </p:nvSpPr>
        <p:spPr>
          <a:xfrm>
            <a:off x="545805" y="1466605"/>
            <a:ext cx="8002201" cy="2897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a:latin typeface="Algerian" panose="04020705040A02060702" pitchFamily="82" charset="0"/>
              </a:rPr>
              <a:t>        Let’s boost your vocabulary! </a:t>
            </a:r>
            <a:br>
              <a:rPr lang="en-US" sz="3200" dirty="0">
                <a:latin typeface="Algerian" panose="04020705040A02060702" pitchFamily="82" charset="0"/>
              </a:rPr>
            </a:br>
            <a:br>
              <a:rPr lang="en-US" sz="2400" dirty="0"/>
            </a:br>
            <a:endParaRPr sz="2000" dirty="0"/>
          </a:p>
        </p:txBody>
      </p:sp>
      <p:sp>
        <p:nvSpPr>
          <p:cNvPr id="1002" name="Google Shape;1002;p48"/>
          <p:cNvSpPr txBox="1">
            <a:spLocks noGrp="1"/>
          </p:cNvSpPr>
          <p:nvPr>
            <p:ph type="body" idx="1"/>
          </p:nvPr>
        </p:nvSpPr>
        <p:spPr>
          <a:xfrm>
            <a:off x="469623" y="1234327"/>
            <a:ext cx="4882754" cy="2583548"/>
          </a:xfrm>
          <a:prstGeom prst="rect">
            <a:avLst/>
          </a:prstGeom>
        </p:spPr>
        <p:txBody>
          <a:bodyPr spcFirstLastPara="1" wrap="square" lIns="91425" tIns="91425" rIns="91425" bIns="91425" anchor="t" anchorCtr="0">
            <a:noAutofit/>
          </a:bodyPr>
          <a:lstStyle/>
          <a:p>
            <a:pPr marL="342900" lvl="0" indent="-342900" algn="l">
              <a:spcAft>
                <a:spcPts val="1600"/>
              </a:spcAft>
              <a:buAutoNum type="arabicPeriod"/>
            </a:pPr>
            <a:r>
              <a:rPr lang="en-US" b="1" dirty="0"/>
              <a:t>SIMMs</a:t>
            </a:r>
            <a:r>
              <a:rPr lang="en-US" dirty="0"/>
              <a:t> – Single Inline Memory Module is an older type of memory module. It sends up to 32 bits of data to CPU. </a:t>
            </a:r>
          </a:p>
          <a:p>
            <a:pPr marL="342900" lvl="0" indent="-342900" algn="l">
              <a:spcAft>
                <a:spcPts val="1600"/>
              </a:spcAft>
              <a:buAutoNum type="arabicPeriod"/>
            </a:pPr>
            <a:r>
              <a:rPr lang="en-US" b="1" dirty="0"/>
              <a:t>DIMMs –</a:t>
            </a:r>
            <a:r>
              <a:rPr lang="en-US" dirty="0"/>
              <a:t> Dual Inline Memory Module is a newer type of memory module. It sends 64 bits of data to the CPU. </a:t>
            </a:r>
          </a:p>
          <a:p>
            <a:pPr marL="342900" lvl="0" indent="-342900" algn="l">
              <a:spcAft>
                <a:spcPts val="1600"/>
              </a:spcAft>
              <a:buAutoNum type="arabicPeriod"/>
            </a:pPr>
            <a:r>
              <a:rPr lang="en-US" b="1" dirty="0"/>
              <a:t>Bus speed </a:t>
            </a:r>
            <a:r>
              <a:rPr lang="en-US" dirty="0"/>
              <a:t>– a computer’s bus speed measures how many times the CPU can access a group of bits per second. This is measured in </a:t>
            </a:r>
            <a:r>
              <a:rPr lang="en-US" dirty="0" err="1"/>
              <a:t>MHz.</a:t>
            </a:r>
            <a:br>
              <a:rPr lang="en-US" dirty="0"/>
            </a:br>
            <a:endParaRPr dirty="0"/>
          </a:p>
        </p:txBody>
      </p:sp>
      <p:grpSp>
        <p:nvGrpSpPr>
          <p:cNvPr id="1003" name="Google Shape;1003;p48"/>
          <p:cNvGrpSpPr/>
          <p:nvPr/>
        </p:nvGrpSpPr>
        <p:grpSpPr>
          <a:xfrm>
            <a:off x="7880579" y="3424480"/>
            <a:ext cx="543432" cy="741197"/>
            <a:chOff x="2878829" y="3023092"/>
            <a:chExt cx="543432" cy="741197"/>
          </a:xfrm>
        </p:grpSpPr>
        <p:sp>
          <p:nvSpPr>
            <p:cNvPr id="1004" name="Google Shape;1004;p48"/>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8"/>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8"/>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8"/>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8"/>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8"/>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8"/>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8"/>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8"/>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8"/>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8"/>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8"/>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8"/>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8"/>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8"/>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8"/>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8"/>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8"/>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8"/>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8"/>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8"/>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8"/>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8"/>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8"/>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48"/>
          <p:cNvGrpSpPr/>
          <p:nvPr/>
        </p:nvGrpSpPr>
        <p:grpSpPr>
          <a:xfrm>
            <a:off x="449509" y="368055"/>
            <a:ext cx="541000" cy="741197"/>
            <a:chOff x="1148622" y="1207755"/>
            <a:chExt cx="541000" cy="741197"/>
          </a:xfrm>
        </p:grpSpPr>
        <p:sp>
          <p:nvSpPr>
            <p:cNvPr id="1029" name="Google Shape;1029;p48"/>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8"/>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8"/>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8"/>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8"/>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8"/>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8"/>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8"/>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8"/>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8"/>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8"/>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8"/>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8"/>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8"/>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8"/>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8"/>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8"/>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8"/>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8"/>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8"/>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8"/>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8"/>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8"/>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8"/>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48"/>
          <p:cNvGrpSpPr/>
          <p:nvPr/>
        </p:nvGrpSpPr>
        <p:grpSpPr>
          <a:xfrm>
            <a:off x="396318" y="853682"/>
            <a:ext cx="8426679" cy="3715181"/>
            <a:chOff x="396318" y="442532"/>
            <a:chExt cx="8426679" cy="3715181"/>
          </a:xfrm>
        </p:grpSpPr>
        <p:sp>
          <p:nvSpPr>
            <p:cNvPr id="1054" name="Google Shape;1054;p48"/>
            <p:cNvSpPr/>
            <p:nvPr/>
          </p:nvSpPr>
          <p:spPr>
            <a:xfrm>
              <a:off x="8734554" y="1228088"/>
              <a:ext cx="88442" cy="88442"/>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8"/>
            <p:cNvSpPr/>
            <p:nvPr/>
          </p:nvSpPr>
          <p:spPr>
            <a:xfrm>
              <a:off x="8462088" y="4071892"/>
              <a:ext cx="85918" cy="85821"/>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8"/>
            <p:cNvSpPr/>
            <p:nvPr/>
          </p:nvSpPr>
          <p:spPr>
            <a:xfrm>
              <a:off x="396318" y="3265257"/>
              <a:ext cx="205329" cy="194942"/>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8"/>
            <p:cNvSpPr/>
            <p:nvPr/>
          </p:nvSpPr>
          <p:spPr>
            <a:xfrm>
              <a:off x="1667943" y="442532"/>
              <a:ext cx="205329" cy="194942"/>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4" descr="What Is SIMM (Single In-Line Memory Module)? - Technipages">
            <a:extLst>
              <a:ext uri="{FF2B5EF4-FFF2-40B4-BE49-F238E27FC236}">
                <a16:creationId xmlns:a16="http://schemas.microsoft.com/office/drawing/2014/main" id="{BBD6C888-8446-44B1-A0D9-CCB8CCC95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925" y="1005825"/>
            <a:ext cx="2429183" cy="12668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8" descr="Dimm Ram, Dual Inline Memory Module, Dynamic Random Access Memory Circuits  For Pc Stock Photo, Picture And Royalty Free Image. Image 27629318.">
            <a:extLst>
              <a:ext uri="{FF2B5EF4-FFF2-40B4-BE49-F238E27FC236}">
                <a16:creationId xmlns:a16="http://schemas.microsoft.com/office/drawing/2014/main" id="{8B8C7E6E-B50B-4B5C-9619-9BAF6EB87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892" y="2293972"/>
            <a:ext cx="2098789" cy="14633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10" descr="Bus Speed | HowStuffWorks">
            <a:extLst>
              <a:ext uri="{FF2B5EF4-FFF2-40B4-BE49-F238E27FC236}">
                <a16:creationId xmlns:a16="http://schemas.microsoft.com/office/drawing/2014/main" id="{E80AF2F8-33C2-452F-AED0-B10675971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190" y="3415347"/>
            <a:ext cx="2179362" cy="16926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5"/>
        <p:cNvGrpSpPr/>
        <p:nvPr/>
      </p:nvGrpSpPr>
      <p:grpSpPr>
        <a:xfrm>
          <a:off x="0" y="0"/>
          <a:ext cx="0" cy="0"/>
          <a:chOff x="0" y="0"/>
          <a:chExt cx="0" cy="0"/>
        </a:xfrm>
      </p:grpSpPr>
      <p:sp>
        <p:nvSpPr>
          <p:cNvPr id="666" name="Google Shape;666;p4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lgerian" panose="04020705040A02060702" pitchFamily="82" charset="0"/>
              </a:rPr>
              <a:t>Computer Memory</a:t>
            </a:r>
            <a:endParaRPr dirty="0">
              <a:latin typeface="Algerian" panose="04020705040A02060702" pitchFamily="82" charset="0"/>
            </a:endParaRPr>
          </a:p>
        </p:txBody>
      </p:sp>
      <p:pic>
        <p:nvPicPr>
          <p:cNvPr id="667" name="Google Shape;667;p44" title="Gráfico">
            <a:hlinkClick r:id="rId4"/>
          </p:cNvPr>
          <p:cNvPicPr preferRelativeResize="0"/>
          <p:nvPr/>
        </p:nvPicPr>
        <p:blipFill>
          <a:blip r:embed="rId5">
            <a:alphaModFix/>
          </a:blip>
          <a:stretch>
            <a:fillRect/>
          </a:stretch>
        </p:blipFill>
        <p:spPr>
          <a:xfrm>
            <a:off x="355221" y="832277"/>
            <a:ext cx="4609650" cy="3142251"/>
          </a:xfrm>
          <a:prstGeom prst="rect">
            <a:avLst/>
          </a:prstGeom>
          <a:noFill/>
          <a:ln>
            <a:noFill/>
          </a:ln>
        </p:spPr>
      </p:pic>
      <p:sp>
        <p:nvSpPr>
          <p:cNvPr id="669" name="Google Shape;669;p44"/>
          <p:cNvSpPr txBox="1"/>
          <p:nvPr/>
        </p:nvSpPr>
        <p:spPr>
          <a:xfrm>
            <a:off x="6116111" y="3386850"/>
            <a:ext cx="23079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Mercury is the closest planet to the Sun</a:t>
            </a:r>
            <a:endParaRPr>
              <a:solidFill>
                <a:schemeClr val="lt1"/>
              </a:solidFill>
              <a:latin typeface="Raleway"/>
              <a:ea typeface="Raleway"/>
              <a:cs typeface="Raleway"/>
              <a:sym typeface="Raleway"/>
            </a:endParaRPr>
          </a:p>
          <a:p>
            <a:pPr marL="0" lvl="0" indent="0" algn="l" rtl="0">
              <a:lnSpc>
                <a:spcPct val="100000"/>
              </a:lnSpc>
              <a:spcBef>
                <a:spcPts val="1600"/>
              </a:spcBef>
              <a:spcAft>
                <a:spcPts val="1600"/>
              </a:spcAft>
              <a:buNone/>
            </a:pPr>
            <a:endParaRPr>
              <a:solidFill>
                <a:schemeClr val="lt1"/>
              </a:solidFill>
              <a:latin typeface="Raleway"/>
              <a:ea typeface="Raleway"/>
              <a:cs typeface="Raleway"/>
              <a:sym typeface="Raleway"/>
            </a:endParaRPr>
          </a:p>
        </p:txBody>
      </p:sp>
      <p:sp>
        <p:nvSpPr>
          <p:cNvPr id="670" name="Google Shape;670;p44"/>
          <p:cNvSpPr txBox="1"/>
          <p:nvPr/>
        </p:nvSpPr>
        <p:spPr>
          <a:xfrm>
            <a:off x="6116100" y="2439548"/>
            <a:ext cx="23079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lt1"/>
                </a:solidFill>
                <a:latin typeface="Raleway"/>
                <a:ea typeface="Raleway"/>
                <a:cs typeface="Raleway"/>
                <a:sym typeface="Raleway"/>
              </a:rPr>
              <a:t>Venus has a beautiful name, but it’s terribly hot</a:t>
            </a:r>
            <a:endParaRPr>
              <a:solidFill>
                <a:schemeClr val="lt1"/>
              </a:solidFill>
              <a:latin typeface="Raleway"/>
              <a:ea typeface="Raleway"/>
              <a:cs typeface="Raleway"/>
              <a:sym typeface="Raleway"/>
            </a:endParaRPr>
          </a:p>
          <a:p>
            <a:pPr marL="0" lvl="0" indent="0" algn="l" rtl="0">
              <a:lnSpc>
                <a:spcPct val="100000"/>
              </a:lnSpc>
              <a:spcBef>
                <a:spcPts val="0"/>
              </a:spcBef>
              <a:spcAft>
                <a:spcPts val="0"/>
              </a:spcAft>
              <a:buNone/>
            </a:pPr>
            <a:endParaRPr>
              <a:solidFill>
                <a:schemeClr val="lt1"/>
              </a:solidFill>
              <a:latin typeface="Raleway"/>
              <a:ea typeface="Raleway"/>
              <a:cs typeface="Raleway"/>
              <a:sym typeface="Raleway"/>
            </a:endParaRPr>
          </a:p>
        </p:txBody>
      </p:sp>
      <p:sp>
        <p:nvSpPr>
          <p:cNvPr id="671" name="Google Shape;671;p44"/>
          <p:cNvSpPr txBox="1"/>
          <p:nvPr/>
        </p:nvSpPr>
        <p:spPr>
          <a:xfrm>
            <a:off x="5769150" y="1208824"/>
            <a:ext cx="2307900" cy="5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solidFill>
                  <a:schemeClr val="lt1"/>
                </a:solidFill>
                <a:latin typeface="Raleway"/>
                <a:ea typeface="Raleway"/>
                <a:cs typeface="Raleway"/>
                <a:sym typeface="Raleway"/>
              </a:rPr>
              <a:t>Despite being red, Mars is a cold place</a:t>
            </a:r>
            <a:endParaRPr dirty="0">
              <a:solidFill>
                <a:schemeClr val="lt1"/>
              </a:solidFill>
              <a:latin typeface="Raleway"/>
              <a:ea typeface="Raleway"/>
              <a:cs typeface="Raleway"/>
              <a:sym typeface="Raleway"/>
            </a:endParaRPr>
          </a:p>
        </p:txBody>
      </p:sp>
      <p:pic>
        <p:nvPicPr>
          <p:cNvPr id="3" name="Picture 2">
            <a:extLst>
              <a:ext uri="{FF2B5EF4-FFF2-40B4-BE49-F238E27FC236}">
                <a16:creationId xmlns:a16="http://schemas.microsoft.com/office/drawing/2014/main" id="{20E4AEA6-30E0-4D8A-BBBB-5726F2F13832}"/>
              </a:ext>
            </a:extLst>
          </p:cNvPr>
          <p:cNvPicPr>
            <a:picLocks noChangeAspect="1"/>
          </p:cNvPicPr>
          <p:nvPr/>
        </p:nvPicPr>
        <p:blipFill>
          <a:blip r:embed="rId6"/>
          <a:stretch>
            <a:fillRect/>
          </a:stretch>
        </p:blipFill>
        <p:spPr>
          <a:xfrm>
            <a:off x="5039834" y="219740"/>
            <a:ext cx="3934046" cy="4713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4315A01E-CC04-5093-5C5C-D338498FB01C}"/>
              </a:ext>
            </a:extLst>
          </p:cNvPr>
          <p:cNvSpPr txBox="1"/>
          <p:nvPr/>
        </p:nvSpPr>
        <p:spPr>
          <a:xfrm>
            <a:off x="7018986" y="2099256"/>
            <a:ext cx="1058064" cy="307777"/>
          </a:xfrm>
          <a:prstGeom prst="rect">
            <a:avLst/>
          </a:prstGeom>
          <a:noFill/>
        </p:spPr>
        <p:txBody>
          <a:bodyPr wrap="square" rtlCol="0">
            <a:spAutoFit/>
          </a:bodyPr>
          <a:lstStyle/>
          <a:p>
            <a:r>
              <a:rPr lang="en-US" b="1" dirty="0">
                <a:solidFill>
                  <a:schemeClr val="accent4"/>
                </a:solidFill>
              </a:rPr>
              <a:t>bit size</a:t>
            </a:r>
          </a:p>
        </p:txBody>
      </p:sp>
      <p:sp>
        <p:nvSpPr>
          <p:cNvPr id="4" name="TextBox 3">
            <a:extLst>
              <a:ext uri="{FF2B5EF4-FFF2-40B4-BE49-F238E27FC236}">
                <a16:creationId xmlns:a16="http://schemas.microsoft.com/office/drawing/2014/main" id="{FFA8146E-D470-D208-7706-60D8E5F2B660}"/>
              </a:ext>
            </a:extLst>
          </p:cNvPr>
          <p:cNvSpPr txBox="1"/>
          <p:nvPr/>
        </p:nvSpPr>
        <p:spPr>
          <a:xfrm>
            <a:off x="7145779" y="2306828"/>
            <a:ext cx="1058063" cy="307777"/>
          </a:xfrm>
          <a:prstGeom prst="rect">
            <a:avLst/>
          </a:prstGeom>
          <a:noFill/>
        </p:spPr>
        <p:txBody>
          <a:bodyPr wrap="square" rtlCol="0">
            <a:spAutoFit/>
          </a:bodyPr>
          <a:lstStyle/>
          <a:p>
            <a:r>
              <a:rPr lang="en-US" b="1" dirty="0">
                <a:solidFill>
                  <a:srgbClr val="7030A0"/>
                </a:solidFill>
              </a:rPr>
              <a:t>bus speed</a:t>
            </a:r>
          </a:p>
        </p:txBody>
      </p:sp>
      <p:sp>
        <p:nvSpPr>
          <p:cNvPr id="5" name="TextBox 4">
            <a:extLst>
              <a:ext uri="{FF2B5EF4-FFF2-40B4-BE49-F238E27FC236}">
                <a16:creationId xmlns:a16="http://schemas.microsoft.com/office/drawing/2014/main" id="{C33770E3-3CAE-200B-0C30-D6E1FD015D7F}"/>
              </a:ext>
            </a:extLst>
          </p:cNvPr>
          <p:cNvSpPr txBox="1"/>
          <p:nvPr/>
        </p:nvSpPr>
        <p:spPr>
          <a:xfrm>
            <a:off x="5769150" y="3278029"/>
            <a:ext cx="1507413" cy="307777"/>
          </a:xfrm>
          <a:prstGeom prst="rect">
            <a:avLst/>
          </a:prstGeom>
          <a:noFill/>
        </p:spPr>
        <p:txBody>
          <a:bodyPr wrap="square" rtlCol="0">
            <a:spAutoFit/>
          </a:bodyPr>
          <a:lstStyle/>
          <a:p>
            <a:r>
              <a:rPr lang="en-US" b="1" dirty="0">
                <a:solidFill>
                  <a:schemeClr val="accent4">
                    <a:lumMod val="50000"/>
                  </a:schemeClr>
                </a:solidFill>
              </a:rPr>
              <a:t>hard drive</a:t>
            </a:r>
          </a:p>
        </p:txBody>
      </p:sp>
      <p:sp>
        <p:nvSpPr>
          <p:cNvPr id="6" name="TextBox 5">
            <a:extLst>
              <a:ext uri="{FF2B5EF4-FFF2-40B4-BE49-F238E27FC236}">
                <a16:creationId xmlns:a16="http://schemas.microsoft.com/office/drawing/2014/main" id="{14588B29-AE80-FF89-8DCC-15B2A2C12D3A}"/>
              </a:ext>
            </a:extLst>
          </p:cNvPr>
          <p:cNvSpPr txBox="1"/>
          <p:nvPr/>
        </p:nvSpPr>
        <p:spPr>
          <a:xfrm>
            <a:off x="7804597" y="3601161"/>
            <a:ext cx="619403" cy="307777"/>
          </a:xfrm>
          <a:prstGeom prst="rect">
            <a:avLst/>
          </a:prstGeom>
          <a:noFill/>
        </p:spPr>
        <p:txBody>
          <a:bodyPr wrap="square" rtlCol="0">
            <a:spAutoFit/>
          </a:bodyPr>
          <a:lstStyle/>
          <a:p>
            <a:r>
              <a:rPr lang="en-US" b="1" dirty="0">
                <a:solidFill>
                  <a:srgbClr val="0070C0"/>
                </a:solidFill>
              </a:rPr>
              <a:t>MB</a:t>
            </a:r>
          </a:p>
        </p:txBody>
      </p:sp>
      <p:sp>
        <p:nvSpPr>
          <p:cNvPr id="7" name="TextBox 6">
            <a:extLst>
              <a:ext uri="{FF2B5EF4-FFF2-40B4-BE49-F238E27FC236}">
                <a16:creationId xmlns:a16="http://schemas.microsoft.com/office/drawing/2014/main" id="{71AC468C-498B-EC48-2CE9-C588C3261126}"/>
              </a:ext>
            </a:extLst>
          </p:cNvPr>
          <p:cNvSpPr txBox="1"/>
          <p:nvPr/>
        </p:nvSpPr>
        <p:spPr>
          <a:xfrm>
            <a:off x="7018986" y="4134118"/>
            <a:ext cx="643944" cy="307777"/>
          </a:xfrm>
          <a:prstGeom prst="rect">
            <a:avLst/>
          </a:prstGeom>
          <a:noFill/>
        </p:spPr>
        <p:txBody>
          <a:bodyPr wrap="square" rtlCol="0">
            <a:spAutoFit/>
          </a:bodyPr>
          <a:lstStyle/>
          <a:p>
            <a:r>
              <a:rPr lang="en-US" b="1" dirty="0">
                <a:solidFill>
                  <a:srgbClr val="00B050"/>
                </a:solidFill>
              </a:rPr>
              <a:t>RAM</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EA15A-BB51-F2BE-36DD-B2DA76813B3C}"/>
              </a:ext>
            </a:extLst>
          </p:cNvPr>
          <p:cNvSpPr txBox="1"/>
          <p:nvPr/>
        </p:nvSpPr>
        <p:spPr>
          <a:xfrm>
            <a:off x="90151" y="1230507"/>
            <a:ext cx="8512935" cy="2246769"/>
          </a:xfrm>
          <a:prstGeom prst="rect">
            <a:avLst/>
          </a:prstGeom>
          <a:noFill/>
        </p:spPr>
        <p:txBody>
          <a:bodyPr wrap="square">
            <a:spAutoFit/>
          </a:bodyPr>
          <a:lstStyle/>
          <a:p>
            <a:r>
              <a:rPr lang="en-US" sz="2000" dirty="0">
                <a:solidFill>
                  <a:schemeClr val="bg1"/>
                </a:solidFill>
              </a:rPr>
              <a:t>A. where data that doesn’t fit in the RAM is stored ___________	</a:t>
            </a:r>
          </a:p>
          <a:p>
            <a:r>
              <a:rPr lang="en-US" sz="2000" dirty="0">
                <a:solidFill>
                  <a:schemeClr val="bg1"/>
                </a:solidFill>
              </a:rPr>
              <a:t>B. the main circuit board in a computer ____________	</a:t>
            </a:r>
          </a:p>
          <a:p>
            <a:r>
              <a:rPr lang="en-US" sz="2000" dirty="0">
                <a:solidFill>
                  <a:schemeClr val="bg1"/>
                </a:solidFill>
              </a:rPr>
              <a:t>C. a unit of measurement that measures the speed of a CPU _______	</a:t>
            </a:r>
          </a:p>
          <a:p>
            <a:r>
              <a:rPr lang="en-US" sz="2000" dirty="0">
                <a:solidFill>
                  <a:schemeClr val="bg1"/>
                </a:solidFill>
              </a:rPr>
              <a:t>D. a data storage method that stores data on the hard drive ________	</a:t>
            </a:r>
          </a:p>
          <a:p>
            <a:r>
              <a:rPr lang="en-US" sz="2000" dirty="0">
                <a:solidFill>
                  <a:schemeClr val="bg1"/>
                </a:solidFill>
              </a:rPr>
              <a:t>E. the smallest unit of computer data _____________	</a:t>
            </a:r>
          </a:p>
          <a:p>
            <a:r>
              <a:rPr lang="en-US" sz="2000" dirty="0">
                <a:solidFill>
                  <a:schemeClr val="bg1"/>
                </a:solidFill>
              </a:rPr>
              <a:t>F. a memory module that sends up to 32 bits of data to a CPU ______	</a:t>
            </a:r>
          </a:p>
          <a:p>
            <a:r>
              <a:rPr lang="en-US" sz="2000" dirty="0">
                <a:solidFill>
                  <a:schemeClr val="bg1"/>
                </a:solidFill>
              </a:rPr>
              <a:t>G. a memory module that sends up to 64 bits of data to a CPU ______	</a:t>
            </a:r>
          </a:p>
        </p:txBody>
      </p:sp>
      <p:graphicFrame>
        <p:nvGraphicFramePr>
          <p:cNvPr id="5" name="Table 4">
            <a:extLst>
              <a:ext uri="{FF2B5EF4-FFF2-40B4-BE49-F238E27FC236}">
                <a16:creationId xmlns:a16="http://schemas.microsoft.com/office/drawing/2014/main" id="{9E53B24F-B736-1A80-8405-321C78706E79}"/>
              </a:ext>
            </a:extLst>
          </p:cNvPr>
          <p:cNvGraphicFramePr>
            <a:graphicFrameLocks noGrp="1"/>
          </p:cNvGraphicFramePr>
          <p:nvPr>
            <p:extLst>
              <p:ext uri="{D42A27DB-BD31-4B8C-83A1-F6EECF244321}">
                <p14:modId xmlns:p14="http://schemas.microsoft.com/office/powerpoint/2010/main" val="3679991025"/>
              </p:ext>
            </p:extLst>
          </p:nvPr>
        </p:nvGraphicFramePr>
        <p:xfrm>
          <a:off x="631066" y="539750"/>
          <a:ext cx="7572775" cy="640080"/>
        </p:xfrm>
        <a:graphic>
          <a:graphicData uri="http://schemas.openxmlformats.org/drawingml/2006/table">
            <a:tbl>
              <a:tblPr firstRow="1" bandRow="1">
                <a:tableStyleId>{DE204557-73BF-49D9-8C5E-0D6F8871C2BE}</a:tableStyleId>
              </a:tblPr>
              <a:tblGrid>
                <a:gridCol w="753555">
                  <a:extLst>
                    <a:ext uri="{9D8B030D-6E8A-4147-A177-3AD203B41FA5}">
                      <a16:colId xmlns:a16="http://schemas.microsoft.com/office/drawing/2014/main" val="1395401485"/>
                    </a:ext>
                  </a:extLst>
                </a:gridCol>
                <a:gridCol w="948923">
                  <a:extLst>
                    <a:ext uri="{9D8B030D-6E8A-4147-A177-3AD203B41FA5}">
                      <a16:colId xmlns:a16="http://schemas.microsoft.com/office/drawing/2014/main" val="1035269763"/>
                    </a:ext>
                  </a:extLst>
                </a:gridCol>
                <a:gridCol w="865194">
                  <a:extLst>
                    <a:ext uri="{9D8B030D-6E8A-4147-A177-3AD203B41FA5}">
                      <a16:colId xmlns:a16="http://schemas.microsoft.com/office/drawing/2014/main" val="2519858291"/>
                    </a:ext>
                  </a:extLst>
                </a:gridCol>
                <a:gridCol w="809376">
                  <a:extLst>
                    <a:ext uri="{9D8B030D-6E8A-4147-A177-3AD203B41FA5}">
                      <a16:colId xmlns:a16="http://schemas.microsoft.com/office/drawing/2014/main" val="2647768741"/>
                    </a:ext>
                  </a:extLst>
                </a:gridCol>
                <a:gridCol w="1619954">
                  <a:extLst>
                    <a:ext uri="{9D8B030D-6E8A-4147-A177-3AD203B41FA5}">
                      <a16:colId xmlns:a16="http://schemas.microsoft.com/office/drawing/2014/main" val="2607097377"/>
                    </a:ext>
                  </a:extLst>
                </a:gridCol>
                <a:gridCol w="1493948">
                  <a:extLst>
                    <a:ext uri="{9D8B030D-6E8A-4147-A177-3AD203B41FA5}">
                      <a16:colId xmlns:a16="http://schemas.microsoft.com/office/drawing/2014/main" val="4031231375"/>
                    </a:ext>
                  </a:extLst>
                </a:gridCol>
                <a:gridCol w="1081825">
                  <a:extLst>
                    <a:ext uri="{9D8B030D-6E8A-4147-A177-3AD203B41FA5}">
                      <a16:colId xmlns:a16="http://schemas.microsoft.com/office/drawing/2014/main" val="1797972862"/>
                    </a:ext>
                  </a:extLst>
                </a:gridCol>
              </a:tblGrid>
              <a:tr h="370840">
                <a:tc>
                  <a:txBody>
                    <a:bodyPr/>
                    <a:lstStyle/>
                    <a:p>
                      <a:r>
                        <a:rPr lang="en-US" sz="1800" dirty="0">
                          <a:solidFill>
                            <a:schemeClr val="bg1"/>
                          </a:solidFill>
                        </a:rPr>
                        <a:t>MHz</a:t>
                      </a:r>
                    </a:p>
                  </a:txBody>
                  <a:tcPr/>
                </a:tc>
                <a:tc>
                  <a:txBody>
                    <a:bodyPr/>
                    <a:lstStyle/>
                    <a:p>
                      <a:r>
                        <a:rPr lang="en-US" sz="1800" dirty="0">
                          <a:solidFill>
                            <a:schemeClr val="bg1"/>
                          </a:solidFill>
                        </a:rPr>
                        <a:t>DIMM</a:t>
                      </a:r>
                    </a:p>
                  </a:txBody>
                  <a:tcPr/>
                </a:tc>
                <a:tc>
                  <a:txBody>
                    <a:bodyPr/>
                    <a:lstStyle/>
                    <a:p>
                      <a:r>
                        <a:rPr lang="en-US" sz="1800" dirty="0">
                          <a:solidFill>
                            <a:schemeClr val="bg1"/>
                          </a:solidFill>
                        </a:rPr>
                        <a:t>bit</a:t>
                      </a:r>
                    </a:p>
                  </a:txBody>
                  <a:tcPr/>
                </a:tc>
                <a:tc>
                  <a:txBody>
                    <a:bodyPr/>
                    <a:lstStyle/>
                    <a:p>
                      <a:r>
                        <a:rPr lang="en-US" sz="1800" dirty="0">
                          <a:solidFill>
                            <a:schemeClr val="bg1"/>
                          </a:solidFill>
                        </a:rPr>
                        <a:t>SIMM</a:t>
                      </a:r>
                    </a:p>
                  </a:txBody>
                  <a:tcPr/>
                </a:tc>
                <a:tc>
                  <a:txBody>
                    <a:bodyPr/>
                    <a:lstStyle/>
                    <a:p>
                      <a:r>
                        <a:rPr lang="en-US" sz="1800" dirty="0">
                          <a:solidFill>
                            <a:schemeClr val="bg1"/>
                          </a:solidFill>
                        </a:rPr>
                        <a:t>motherboard</a:t>
                      </a:r>
                    </a:p>
                  </a:txBody>
                  <a:tcPr/>
                </a:tc>
                <a:tc>
                  <a:txBody>
                    <a:bodyPr/>
                    <a:lstStyle/>
                    <a:p>
                      <a:r>
                        <a:rPr lang="en-US" sz="1800" dirty="0">
                          <a:solidFill>
                            <a:schemeClr val="bg1"/>
                          </a:solidFill>
                        </a:rPr>
                        <a:t>virtual memory</a:t>
                      </a:r>
                    </a:p>
                  </a:txBody>
                  <a:tcPr/>
                </a:tc>
                <a:tc>
                  <a:txBody>
                    <a:bodyPr/>
                    <a:lstStyle/>
                    <a:p>
                      <a:r>
                        <a:rPr lang="en-US" sz="1800" dirty="0">
                          <a:solidFill>
                            <a:schemeClr val="bg1"/>
                          </a:solidFill>
                        </a:rPr>
                        <a:t>paging file</a:t>
                      </a:r>
                    </a:p>
                  </a:txBody>
                  <a:tcPr/>
                </a:tc>
                <a:extLst>
                  <a:ext uri="{0D108BD9-81ED-4DB2-BD59-A6C34878D82A}">
                    <a16:rowId xmlns:a16="http://schemas.microsoft.com/office/drawing/2014/main" val="3069557664"/>
                  </a:ext>
                </a:extLst>
              </a:tr>
            </a:tbl>
          </a:graphicData>
        </a:graphic>
      </p:graphicFrame>
      <p:sp>
        <p:nvSpPr>
          <p:cNvPr id="6" name="TextBox 5">
            <a:extLst>
              <a:ext uri="{FF2B5EF4-FFF2-40B4-BE49-F238E27FC236}">
                <a16:creationId xmlns:a16="http://schemas.microsoft.com/office/drawing/2014/main" id="{4CF6A7CF-9B9E-3128-12E2-ECD8D6FF2682}"/>
              </a:ext>
            </a:extLst>
          </p:cNvPr>
          <p:cNvSpPr txBox="1"/>
          <p:nvPr/>
        </p:nvSpPr>
        <p:spPr>
          <a:xfrm>
            <a:off x="206062" y="3606085"/>
            <a:ext cx="7727323" cy="830997"/>
          </a:xfrm>
          <a:prstGeom prst="rect">
            <a:avLst/>
          </a:prstGeom>
          <a:noFill/>
        </p:spPr>
        <p:txBody>
          <a:bodyPr wrap="square" rtlCol="0">
            <a:spAutoFit/>
          </a:bodyPr>
          <a:lstStyle/>
          <a:p>
            <a:r>
              <a:rPr lang="en-US" sz="2400" dirty="0">
                <a:solidFill>
                  <a:schemeClr val="bg1"/>
                </a:solidFill>
              </a:rPr>
              <a:t>Answers: 1. paging file; 2. motherboard; 3. MHz; 4. virtual memory; 5. bit; 6. SIMM; 7. DIMM</a:t>
            </a:r>
          </a:p>
        </p:txBody>
      </p:sp>
    </p:spTree>
    <p:extLst>
      <p:ext uri="{BB962C8B-B14F-4D97-AF65-F5344CB8AC3E}">
        <p14:creationId xmlns:p14="http://schemas.microsoft.com/office/powerpoint/2010/main" val="7799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78EE-6AB5-3DBC-8B93-C568B58A5C0F}"/>
              </a:ext>
            </a:extLst>
          </p:cNvPr>
          <p:cNvSpPr>
            <a:spLocks noGrp="1"/>
          </p:cNvSpPr>
          <p:nvPr>
            <p:ph type="title"/>
          </p:nvPr>
        </p:nvSpPr>
        <p:spPr>
          <a:xfrm>
            <a:off x="321972" y="128789"/>
            <a:ext cx="8474298" cy="850005"/>
          </a:xfrm>
        </p:spPr>
        <p:txBody>
          <a:bodyPr/>
          <a:lstStyle/>
          <a:p>
            <a:r>
              <a:rPr lang="en-US" sz="3200" b="1" kern="100" dirty="0">
                <a:effectLst/>
                <a:latin typeface="Algerian" panose="04020705040A02060702" pitchFamily="82" charset="0"/>
                <a:ea typeface="Times New Roman" panose="02020603050405020304" pitchFamily="18" charset="0"/>
                <a:cs typeface="Times New Roman" panose="02020603050405020304" pitchFamily="18" charset="0"/>
              </a:rPr>
              <a:t>Grammar Focus: </a:t>
            </a:r>
            <a:r>
              <a:rPr lang="en-US" sz="3200" kern="100" dirty="0">
                <a:effectLst/>
                <a:latin typeface="Algerian" panose="04020705040A02060702" pitchFamily="82" charset="0"/>
                <a:ea typeface="Times New Roman" panose="02020603050405020304" pitchFamily="18" charset="0"/>
                <a:cs typeface="Times New Roman" panose="02020603050405020304" pitchFamily="18" charset="0"/>
              </a:rPr>
              <a:t>Imperative Sentences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657E8EE2-C2FD-E36F-F246-BFF5FE4579AC}"/>
              </a:ext>
            </a:extLst>
          </p:cNvPr>
          <p:cNvSpPr>
            <a:spLocks noGrp="1"/>
          </p:cNvSpPr>
          <p:nvPr>
            <p:ph type="body" idx="1"/>
          </p:nvPr>
        </p:nvSpPr>
        <p:spPr>
          <a:xfrm>
            <a:off x="141669" y="875763"/>
            <a:ext cx="9105362" cy="3693112"/>
          </a:xfrm>
        </p:spPr>
        <p:txBody>
          <a:bodyPr/>
          <a:lstStyle/>
          <a:p>
            <a:pPr marL="139700" indent="0">
              <a:buNone/>
            </a:pPr>
            <a:r>
              <a:rPr lang="en-US" sz="2400" dirty="0"/>
              <a:t>An imperative sentence gives a direct command to an implied second person and it addresses an implied second person with a request, command, instruction, or invitation.</a:t>
            </a:r>
          </a:p>
          <a:p>
            <a:pPr marL="139700" indent="0">
              <a:buNone/>
            </a:pPr>
            <a:r>
              <a:rPr lang="en-US" sz="2400" b="1" i="1" u="sng" dirty="0"/>
              <a:t>Example:</a:t>
            </a:r>
            <a:r>
              <a:rPr lang="en-US" sz="2400" dirty="0"/>
              <a:t> "Open Task Manager by pressing Ctrl + Shift + Esc."</a:t>
            </a:r>
          </a:p>
          <a:p>
            <a:pPr marL="139700" indent="0">
              <a:buNone/>
            </a:pPr>
            <a:r>
              <a:rPr lang="en-US" sz="2400" b="1" i="1" u="sng" dirty="0"/>
              <a:t>Explanation</a:t>
            </a:r>
            <a:r>
              <a:rPr lang="en-US" sz="2400" dirty="0"/>
              <a:t>: This command directs the user to open Task Manager, a built-in tool for checking memory usage.</a:t>
            </a:r>
          </a:p>
          <a:p>
            <a:pPr marL="139700" indent="0">
              <a:buNone/>
            </a:pPr>
            <a:r>
              <a:rPr lang="en-US" sz="2400" b="1" i="1" u="sng" dirty="0"/>
              <a:t>Example:</a:t>
            </a:r>
            <a:r>
              <a:rPr lang="en-US" sz="2400" dirty="0"/>
              <a:t> "Navigate to the 'Performance' tab."</a:t>
            </a:r>
          </a:p>
          <a:p>
            <a:pPr marL="139700" indent="0">
              <a:buNone/>
            </a:pPr>
            <a:r>
              <a:rPr lang="en-US" sz="2400" b="1" i="1" u="sng" dirty="0"/>
              <a:t>Explanation: </a:t>
            </a:r>
            <a:r>
              <a:rPr lang="en-US" sz="2400" dirty="0"/>
              <a:t>This instructs the user to go to a specific tab within Task Manager to view memory statistics.</a:t>
            </a:r>
          </a:p>
          <a:p>
            <a:pPr marL="139700" indent="0">
              <a:buNone/>
            </a:pPr>
            <a:r>
              <a:rPr lang="en-US" sz="2400" dirty="0" err="1"/>
              <a:t>erative</a:t>
            </a:r>
            <a:r>
              <a:rPr lang="en-US" sz="2400" dirty="0"/>
              <a:t> sentences do not have a subject.</a:t>
            </a:r>
          </a:p>
        </p:txBody>
      </p:sp>
    </p:spTree>
    <p:extLst>
      <p:ext uri="{BB962C8B-B14F-4D97-AF65-F5344CB8AC3E}">
        <p14:creationId xmlns:p14="http://schemas.microsoft.com/office/powerpoint/2010/main" val="1544867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2"/>
        <p:cNvGrpSpPr/>
        <p:nvPr/>
      </p:nvGrpSpPr>
      <p:grpSpPr>
        <a:xfrm>
          <a:off x="0" y="0"/>
          <a:ext cx="0" cy="0"/>
          <a:chOff x="0" y="0"/>
          <a:chExt cx="0" cy="0"/>
        </a:xfrm>
      </p:grpSpPr>
      <p:sp>
        <p:nvSpPr>
          <p:cNvPr id="903" name="Google Shape;903;p47"/>
          <p:cNvSpPr txBox="1">
            <a:spLocks noGrp="1"/>
          </p:cNvSpPr>
          <p:nvPr>
            <p:ph type="title"/>
          </p:nvPr>
        </p:nvSpPr>
        <p:spPr>
          <a:xfrm>
            <a:off x="5011588" y="2052650"/>
            <a:ext cx="2145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a:t>
            </a:r>
            <a:endParaRPr/>
          </a:p>
        </p:txBody>
      </p:sp>
      <p:sp>
        <p:nvSpPr>
          <p:cNvPr id="904" name="Google Shape;904;p47"/>
          <p:cNvSpPr txBox="1">
            <a:spLocks noGrp="1"/>
          </p:cNvSpPr>
          <p:nvPr>
            <p:ph type="body" idx="1"/>
          </p:nvPr>
        </p:nvSpPr>
        <p:spPr>
          <a:xfrm>
            <a:off x="5011592" y="2587250"/>
            <a:ext cx="2145300"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is the second planet from the Sun. Its atmosphere is extremely poisonous</a:t>
            </a:r>
            <a:endParaRPr/>
          </a:p>
        </p:txBody>
      </p:sp>
      <p:sp>
        <p:nvSpPr>
          <p:cNvPr id="905" name="Google Shape;905;p47"/>
          <p:cNvSpPr txBox="1">
            <a:spLocks noGrp="1"/>
          </p:cNvSpPr>
          <p:nvPr>
            <p:ph type="body" idx="2"/>
          </p:nvPr>
        </p:nvSpPr>
        <p:spPr>
          <a:xfrm>
            <a:off x="2295767" y="2587250"/>
            <a:ext cx="2145300" cy="10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Mercury is the closest planet to the Sun and the smallest one in the</a:t>
            </a:r>
            <a:endParaRPr/>
          </a:p>
          <a:p>
            <a:pPr marL="0" lvl="0" indent="0" algn="ctr" rtl="0">
              <a:spcBef>
                <a:spcPts val="0"/>
              </a:spcBef>
              <a:spcAft>
                <a:spcPts val="0"/>
              </a:spcAft>
              <a:buNone/>
            </a:pPr>
            <a:r>
              <a:rPr lang="en"/>
              <a:t>Solar System</a:t>
            </a:r>
            <a:endParaRPr/>
          </a:p>
        </p:txBody>
      </p:sp>
      <p:sp>
        <p:nvSpPr>
          <p:cNvPr id="906" name="Google Shape;906;p47"/>
          <p:cNvSpPr txBox="1">
            <a:spLocks noGrp="1"/>
          </p:cNvSpPr>
          <p:nvPr>
            <p:ph type="title" idx="3"/>
          </p:nvPr>
        </p:nvSpPr>
        <p:spPr>
          <a:xfrm>
            <a:off x="2295763" y="2052650"/>
            <a:ext cx="2145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THEM</a:t>
            </a:r>
            <a:endParaRPr/>
          </a:p>
        </p:txBody>
      </p:sp>
      <p:grpSp>
        <p:nvGrpSpPr>
          <p:cNvPr id="907" name="Google Shape;907;p47"/>
          <p:cNvGrpSpPr/>
          <p:nvPr/>
        </p:nvGrpSpPr>
        <p:grpSpPr>
          <a:xfrm>
            <a:off x="4854724" y="2115876"/>
            <a:ext cx="80672" cy="1321569"/>
            <a:chOff x="240800" y="2611388"/>
            <a:chExt cx="14075" cy="245512"/>
          </a:xfrm>
        </p:grpSpPr>
        <p:sp>
          <p:nvSpPr>
            <p:cNvPr id="908" name="Google Shape;908;p47"/>
            <p:cNvSpPr/>
            <p:nvPr/>
          </p:nvSpPr>
          <p:spPr>
            <a:xfrm>
              <a:off x="241875" y="2611388"/>
              <a:ext cx="11398"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47"/>
          <p:cNvGrpSpPr/>
          <p:nvPr/>
        </p:nvGrpSpPr>
        <p:grpSpPr>
          <a:xfrm>
            <a:off x="2148449" y="2115876"/>
            <a:ext cx="80672" cy="1321569"/>
            <a:chOff x="240800" y="2611388"/>
            <a:chExt cx="14075" cy="245512"/>
          </a:xfrm>
        </p:grpSpPr>
        <p:sp>
          <p:nvSpPr>
            <p:cNvPr id="913" name="Google Shape;913;p47"/>
            <p:cNvSpPr/>
            <p:nvPr/>
          </p:nvSpPr>
          <p:spPr>
            <a:xfrm>
              <a:off x="241875" y="2611388"/>
              <a:ext cx="11398"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7"/>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47"/>
          <p:cNvGrpSpPr/>
          <p:nvPr/>
        </p:nvGrpSpPr>
        <p:grpSpPr>
          <a:xfrm>
            <a:off x="7880579" y="1374680"/>
            <a:ext cx="543432" cy="741197"/>
            <a:chOff x="2878829" y="3023092"/>
            <a:chExt cx="543432" cy="741197"/>
          </a:xfrm>
        </p:grpSpPr>
        <p:sp>
          <p:nvSpPr>
            <p:cNvPr id="918" name="Google Shape;918;p47"/>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7"/>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7"/>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7"/>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7"/>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7"/>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7"/>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7"/>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7"/>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7"/>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7"/>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7"/>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7"/>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7"/>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7"/>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7"/>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7"/>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7"/>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7"/>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7"/>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7"/>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7"/>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7"/>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47"/>
          <p:cNvGrpSpPr/>
          <p:nvPr/>
        </p:nvGrpSpPr>
        <p:grpSpPr>
          <a:xfrm>
            <a:off x="449509" y="368055"/>
            <a:ext cx="541000" cy="741197"/>
            <a:chOff x="1148622" y="1207755"/>
            <a:chExt cx="541000" cy="741197"/>
          </a:xfrm>
        </p:grpSpPr>
        <p:sp>
          <p:nvSpPr>
            <p:cNvPr id="943" name="Google Shape;943;p47"/>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7"/>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7"/>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7"/>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7"/>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7"/>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7"/>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7"/>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7"/>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7"/>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47"/>
          <p:cNvGrpSpPr/>
          <p:nvPr/>
        </p:nvGrpSpPr>
        <p:grpSpPr>
          <a:xfrm>
            <a:off x="7285354" y="4606955"/>
            <a:ext cx="543432" cy="741197"/>
            <a:chOff x="2878829" y="3023092"/>
            <a:chExt cx="543432" cy="741197"/>
          </a:xfrm>
        </p:grpSpPr>
        <p:sp>
          <p:nvSpPr>
            <p:cNvPr id="968" name="Google Shape;968;p47"/>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7"/>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7"/>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7"/>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7"/>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7"/>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7"/>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7"/>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7"/>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7"/>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7"/>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7"/>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7"/>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7"/>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7"/>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7"/>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7"/>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7"/>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7"/>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7"/>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7"/>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7"/>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7"/>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7"/>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47"/>
          <p:cNvGrpSpPr/>
          <p:nvPr/>
        </p:nvGrpSpPr>
        <p:grpSpPr>
          <a:xfrm flipH="1">
            <a:off x="2900567" y="285902"/>
            <a:ext cx="5932078" cy="4468002"/>
            <a:chOff x="4479125" y="1041049"/>
            <a:chExt cx="1877656" cy="1414283"/>
          </a:xfrm>
        </p:grpSpPr>
        <p:sp>
          <p:nvSpPr>
            <p:cNvPr id="993" name="Google Shape;993;p47"/>
            <p:cNvSpPr/>
            <p:nvPr/>
          </p:nvSpPr>
          <p:spPr>
            <a:xfrm>
              <a:off x="6274625" y="2374162"/>
              <a:ext cx="82156" cy="81170"/>
            </a:xfrm>
            <a:custGeom>
              <a:avLst/>
              <a:gdLst/>
              <a:ahLst/>
              <a:cxnLst/>
              <a:rect l="l" t="t" r="r" b="b"/>
              <a:pathLst>
                <a:path w="2142" h="2116" fill="none" extrusionOk="0">
                  <a:moveTo>
                    <a:pt x="1901" y="884"/>
                  </a:moveTo>
                  <a:cubicBezTo>
                    <a:pt x="2142" y="1553"/>
                    <a:pt x="1473" y="2115"/>
                    <a:pt x="804" y="2008"/>
                  </a:cubicBezTo>
                  <a:cubicBezTo>
                    <a:pt x="563" y="1901"/>
                    <a:pt x="242" y="1660"/>
                    <a:pt x="242" y="1339"/>
                  </a:cubicBezTo>
                  <a:cubicBezTo>
                    <a:pt x="1" y="670"/>
                    <a:pt x="563" y="1"/>
                    <a:pt x="1232" y="215"/>
                  </a:cubicBezTo>
                  <a:cubicBezTo>
                    <a:pt x="1580" y="322"/>
                    <a:pt x="1901" y="563"/>
                    <a:pt x="1901" y="884"/>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7"/>
            <p:cNvSpPr/>
            <p:nvPr/>
          </p:nvSpPr>
          <p:spPr>
            <a:xfrm>
              <a:off x="4640400" y="2418525"/>
              <a:ext cx="22775" cy="22100"/>
            </a:xfrm>
            <a:custGeom>
              <a:avLst/>
              <a:gdLst/>
              <a:ahLst/>
              <a:cxnLst/>
              <a:rect l="l" t="t" r="r" b="b"/>
              <a:pathLst>
                <a:path w="911" h="884" fill="none" extrusionOk="0">
                  <a:moveTo>
                    <a:pt x="910" y="455"/>
                  </a:moveTo>
                  <a:cubicBezTo>
                    <a:pt x="910" y="669"/>
                    <a:pt x="669" y="884"/>
                    <a:pt x="455" y="884"/>
                  </a:cubicBezTo>
                  <a:cubicBezTo>
                    <a:pt x="241" y="884"/>
                    <a:pt x="0" y="669"/>
                    <a:pt x="0" y="455"/>
                  </a:cubicBezTo>
                  <a:cubicBezTo>
                    <a:pt x="0" y="107"/>
                    <a:pt x="241" y="0"/>
                    <a:pt x="455" y="0"/>
                  </a:cubicBezTo>
                  <a:cubicBezTo>
                    <a:pt x="669" y="0"/>
                    <a:pt x="910" y="107"/>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5392977" y="1041049"/>
              <a:ext cx="22100" cy="22775"/>
            </a:xfrm>
            <a:custGeom>
              <a:avLst/>
              <a:gdLst/>
              <a:ahLst/>
              <a:cxnLst/>
              <a:rect l="l" t="t" r="r" b="b"/>
              <a:pathLst>
                <a:path w="884" h="911" fill="none" extrusionOk="0">
                  <a:moveTo>
                    <a:pt x="884" y="456"/>
                  </a:moveTo>
                  <a:cubicBezTo>
                    <a:pt x="884" y="804"/>
                    <a:pt x="669" y="911"/>
                    <a:pt x="455" y="911"/>
                  </a:cubicBezTo>
                  <a:cubicBezTo>
                    <a:pt x="107" y="911"/>
                    <a:pt x="0" y="804"/>
                    <a:pt x="0" y="456"/>
                  </a:cubicBezTo>
                  <a:cubicBezTo>
                    <a:pt x="0" y="242"/>
                    <a:pt x="107" y="1"/>
                    <a:pt x="455" y="1"/>
                  </a:cubicBezTo>
                  <a:cubicBezTo>
                    <a:pt x="669" y="1"/>
                    <a:pt x="884" y="242"/>
                    <a:pt x="884" y="45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4479125" y="1922025"/>
              <a:ext cx="50225" cy="50200"/>
            </a:xfrm>
            <a:custGeom>
              <a:avLst/>
              <a:gdLst/>
              <a:ahLst/>
              <a:cxnLst/>
              <a:rect l="l" t="t" r="r" b="b"/>
              <a:pathLst>
                <a:path w="2009" h="2008" fill="none" extrusionOk="0">
                  <a:moveTo>
                    <a:pt x="1874" y="803"/>
                  </a:moveTo>
                  <a:cubicBezTo>
                    <a:pt x="2008" y="1472"/>
                    <a:pt x="1446" y="2008"/>
                    <a:pt x="777" y="1901"/>
                  </a:cubicBezTo>
                  <a:cubicBezTo>
                    <a:pt x="429" y="1794"/>
                    <a:pt x="215" y="1579"/>
                    <a:pt x="108" y="1231"/>
                  </a:cubicBezTo>
                  <a:cubicBezTo>
                    <a:pt x="1" y="562"/>
                    <a:pt x="536" y="0"/>
                    <a:pt x="1205" y="134"/>
                  </a:cubicBezTo>
                  <a:cubicBezTo>
                    <a:pt x="1553" y="241"/>
                    <a:pt x="1767" y="455"/>
                    <a:pt x="1874" y="803"/>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388A19BA-CFE4-4D6A-9337-D694C0BE48CD}"/>
              </a:ext>
            </a:extLst>
          </p:cNvPr>
          <p:cNvPicPr>
            <a:picLocks noChangeAspect="1"/>
          </p:cNvPicPr>
          <p:nvPr/>
        </p:nvPicPr>
        <p:blipFill>
          <a:blip r:embed="rId4"/>
          <a:stretch>
            <a:fillRect/>
          </a:stretch>
        </p:blipFill>
        <p:spPr>
          <a:xfrm>
            <a:off x="154546" y="30260"/>
            <a:ext cx="8847785" cy="5082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grpSp>
        <p:nvGrpSpPr>
          <p:cNvPr id="679" name="Google Shape;679;p45"/>
          <p:cNvGrpSpPr/>
          <p:nvPr/>
        </p:nvGrpSpPr>
        <p:grpSpPr>
          <a:xfrm>
            <a:off x="719992" y="228952"/>
            <a:ext cx="2956954" cy="4721744"/>
            <a:chOff x="4479125" y="1041049"/>
            <a:chExt cx="935952" cy="1494601"/>
          </a:xfrm>
        </p:grpSpPr>
        <p:sp>
          <p:nvSpPr>
            <p:cNvPr id="680" name="Google Shape;680;p45"/>
            <p:cNvSpPr/>
            <p:nvPr/>
          </p:nvSpPr>
          <p:spPr>
            <a:xfrm>
              <a:off x="4810350" y="2482750"/>
              <a:ext cx="53550" cy="52900"/>
            </a:xfrm>
            <a:custGeom>
              <a:avLst/>
              <a:gdLst/>
              <a:ahLst/>
              <a:cxnLst/>
              <a:rect l="l" t="t" r="r" b="b"/>
              <a:pathLst>
                <a:path w="2142" h="2116" fill="none" extrusionOk="0">
                  <a:moveTo>
                    <a:pt x="1901" y="884"/>
                  </a:moveTo>
                  <a:cubicBezTo>
                    <a:pt x="2142" y="1553"/>
                    <a:pt x="1473" y="2115"/>
                    <a:pt x="804" y="2008"/>
                  </a:cubicBezTo>
                  <a:cubicBezTo>
                    <a:pt x="563" y="1901"/>
                    <a:pt x="242" y="1660"/>
                    <a:pt x="242" y="1339"/>
                  </a:cubicBezTo>
                  <a:cubicBezTo>
                    <a:pt x="1" y="670"/>
                    <a:pt x="563" y="1"/>
                    <a:pt x="1232" y="215"/>
                  </a:cubicBezTo>
                  <a:cubicBezTo>
                    <a:pt x="1580" y="322"/>
                    <a:pt x="1901" y="563"/>
                    <a:pt x="1901" y="884"/>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4640400" y="2418525"/>
              <a:ext cx="22775" cy="22100"/>
            </a:xfrm>
            <a:custGeom>
              <a:avLst/>
              <a:gdLst/>
              <a:ahLst/>
              <a:cxnLst/>
              <a:rect l="l" t="t" r="r" b="b"/>
              <a:pathLst>
                <a:path w="911" h="884" fill="none" extrusionOk="0">
                  <a:moveTo>
                    <a:pt x="910" y="455"/>
                  </a:moveTo>
                  <a:cubicBezTo>
                    <a:pt x="910" y="669"/>
                    <a:pt x="669" y="884"/>
                    <a:pt x="455" y="884"/>
                  </a:cubicBezTo>
                  <a:cubicBezTo>
                    <a:pt x="241" y="884"/>
                    <a:pt x="0" y="669"/>
                    <a:pt x="0" y="455"/>
                  </a:cubicBezTo>
                  <a:cubicBezTo>
                    <a:pt x="0" y="107"/>
                    <a:pt x="241" y="0"/>
                    <a:pt x="455" y="0"/>
                  </a:cubicBezTo>
                  <a:cubicBezTo>
                    <a:pt x="669" y="0"/>
                    <a:pt x="910" y="107"/>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5"/>
            <p:cNvSpPr/>
            <p:nvPr/>
          </p:nvSpPr>
          <p:spPr>
            <a:xfrm>
              <a:off x="5392977" y="1041049"/>
              <a:ext cx="22100" cy="22775"/>
            </a:xfrm>
            <a:custGeom>
              <a:avLst/>
              <a:gdLst/>
              <a:ahLst/>
              <a:cxnLst/>
              <a:rect l="l" t="t" r="r" b="b"/>
              <a:pathLst>
                <a:path w="884" h="911" fill="none" extrusionOk="0">
                  <a:moveTo>
                    <a:pt x="884" y="456"/>
                  </a:moveTo>
                  <a:cubicBezTo>
                    <a:pt x="884" y="804"/>
                    <a:pt x="669" y="911"/>
                    <a:pt x="455" y="911"/>
                  </a:cubicBezTo>
                  <a:cubicBezTo>
                    <a:pt x="107" y="911"/>
                    <a:pt x="0" y="804"/>
                    <a:pt x="0" y="456"/>
                  </a:cubicBezTo>
                  <a:cubicBezTo>
                    <a:pt x="0" y="242"/>
                    <a:pt x="107" y="1"/>
                    <a:pt x="455" y="1"/>
                  </a:cubicBezTo>
                  <a:cubicBezTo>
                    <a:pt x="669" y="1"/>
                    <a:pt x="884" y="242"/>
                    <a:pt x="884" y="45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4479125" y="1922025"/>
              <a:ext cx="50225" cy="50200"/>
            </a:xfrm>
            <a:custGeom>
              <a:avLst/>
              <a:gdLst/>
              <a:ahLst/>
              <a:cxnLst/>
              <a:rect l="l" t="t" r="r" b="b"/>
              <a:pathLst>
                <a:path w="2009" h="2008" fill="none" extrusionOk="0">
                  <a:moveTo>
                    <a:pt x="1874" y="803"/>
                  </a:moveTo>
                  <a:cubicBezTo>
                    <a:pt x="2008" y="1472"/>
                    <a:pt x="1446" y="2008"/>
                    <a:pt x="777" y="1901"/>
                  </a:cubicBezTo>
                  <a:cubicBezTo>
                    <a:pt x="429" y="1794"/>
                    <a:pt x="215" y="1579"/>
                    <a:pt x="108" y="1231"/>
                  </a:cubicBezTo>
                  <a:cubicBezTo>
                    <a:pt x="1" y="562"/>
                    <a:pt x="536" y="0"/>
                    <a:pt x="1205" y="134"/>
                  </a:cubicBezTo>
                  <a:cubicBezTo>
                    <a:pt x="1553" y="241"/>
                    <a:pt x="1767" y="455"/>
                    <a:pt x="1874" y="803"/>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45"/>
          <p:cNvSpPr txBox="1">
            <a:spLocks noGrp="1"/>
          </p:cNvSpPr>
          <p:nvPr>
            <p:ph type="title"/>
          </p:nvPr>
        </p:nvSpPr>
        <p:spPr>
          <a:xfrm>
            <a:off x="5011587" y="956498"/>
            <a:ext cx="3214565" cy="23266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US" dirty="0"/>
            </a:br>
            <a:br>
              <a:rPr lang="en-US" dirty="0"/>
            </a:br>
            <a:r>
              <a:rPr lang="en-US" sz="3600" dirty="0"/>
              <a:t>2. How does online shopping help businesses?</a:t>
            </a:r>
            <a:endParaRPr sz="3600" dirty="0"/>
          </a:p>
        </p:txBody>
      </p:sp>
      <p:sp>
        <p:nvSpPr>
          <p:cNvPr id="687" name="Google Shape;687;p45"/>
          <p:cNvSpPr txBox="1">
            <a:spLocks noGrp="1"/>
          </p:cNvSpPr>
          <p:nvPr>
            <p:ph type="title" idx="3"/>
          </p:nvPr>
        </p:nvSpPr>
        <p:spPr>
          <a:xfrm>
            <a:off x="1158712" y="2052650"/>
            <a:ext cx="328235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 </a:t>
            </a:r>
            <a:r>
              <a:rPr lang="en-US" sz="4000" dirty="0"/>
              <a:t>What do you buy online?</a:t>
            </a:r>
            <a:endParaRPr sz="4000" dirty="0"/>
          </a:p>
        </p:txBody>
      </p:sp>
      <p:grpSp>
        <p:nvGrpSpPr>
          <p:cNvPr id="688" name="Google Shape;688;p45"/>
          <p:cNvGrpSpPr/>
          <p:nvPr/>
        </p:nvGrpSpPr>
        <p:grpSpPr>
          <a:xfrm>
            <a:off x="7880579" y="1374680"/>
            <a:ext cx="543432" cy="741197"/>
            <a:chOff x="2878829" y="3023092"/>
            <a:chExt cx="543432" cy="741197"/>
          </a:xfrm>
        </p:grpSpPr>
        <p:sp>
          <p:nvSpPr>
            <p:cNvPr id="689" name="Google Shape;689;p4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5"/>
          <p:cNvGrpSpPr/>
          <p:nvPr/>
        </p:nvGrpSpPr>
        <p:grpSpPr>
          <a:xfrm>
            <a:off x="449509" y="368055"/>
            <a:ext cx="541000" cy="741197"/>
            <a:chOff x="1148622" y="1207755"/>
            <a:chExt cx="541000" cy="741197"/>
          </a:xfrm>
        </p:grpSpPr>
        <p:sp>
          <p:nvSpPr>
            <p:cNvPr id="714" name="Google Shape;714;p45"/>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5"/>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5"/>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5"/>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5"/>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5"/>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5"/>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5"/>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5"/>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5"/>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5"/>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5"/>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5"/>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5"/>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5"/>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45"/>
          <p:cNvGrpSpPr/>
          <p:nvPr/>
        </p:nvGrpSpPr>
        <p:grpSpPr>
          <a:xfrm>
            <a:off x="7285354" y="4606955"/>
            <a:ext cx="543432" cy="741197"/>
            <a:chOff x="2878829" y="3023092"/>
            <a:chExt cx="543432" cy="741197"/>
          </a:xfrm>
        </p:grpSpPr>
        <p:sp>
          <p:nvSpPr>
            <p:cNvPr id="739" name="Google Shape;739;p45"/>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5"/>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5"/>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5"/>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5"/>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5"/>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5"/>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5"/>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5"/>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5"/>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5"/>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5"/>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5"/>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5"/>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5"/>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5"/>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5"/>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5"/>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5"/>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5"/>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5"/>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5"/>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5"/>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5"/>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45"/>
          <p:cNvGrpSpPr/>
          <p:nvPr/>
        </p:nvGrpSpPr>
        <p:grpSpPr>
          <a:xfrm>
            <a:off x="1075480" y="2115876"/>
            <a:ext cx="1153641" cy="1321569"/>
            <a:chOff x="53597" y="2611388"/>
            <a:chExt cx="201278" cy="245512"/>
          </a:xfrm>
        </p:grpSpPr>
        <p:sp>
          <p:nvSpPr>
            <p:cNvPr id="764" name="Google Shape;764;p45"/>
            <p:cNvSpPr/>
            <p:nvPr/>
          </p:nvSpPr>
          <p:spPr>
            <a:xfrm flipH="1">
              <a:off x="53597" y="2611388"/>
              <a:ext cx="14946"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5"/>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5"/>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45"/>
          <p:cNvGrpSpPr/>
          <p:nvPr/>
        </p:nvGrpSpPr>
        <p:grpSpPr>
          <a:xfrm>
            <a:off x="4854724" y="2115876"/>
            <a:ext cx="80672" cy="1321569"/>
            <a:chOff x="240800" y="2611388"/>
            <a:chExt cx="14075" cy="245512"/>
          </a:xfrm>
        </p:grpSpPr>
        <p:sp>
          <p:nvSpPr>
            <p:cNvPr id="769" name="Google Shape;769;p45"/>
            <p:cNvSpPr/>
            <p:nvPr/>
          </p:nvSpPr>
          <p:spPr>
            <a:xfrm>
              <a:off x="241875" y="2611388"/>
              <a:ext cx="11398"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5"/>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5"/>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5"/>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2A238538-A8FB-4F77-9322-9932849364D9}"/>
              </a:ext>
            </a:extLst>
          </p:cNvPr>
          <p:cNvSpPr txBox="1"/>
          <p:nvPr/>
        </p:nvSpPr>
        <p:spPr>
          <a:xfrm>
            <a:off x="449509" y="300903"/>
            <a:ext cx="8353405" cy="646331"/>
          </a:xfrm>
          <a:prstGeom prst="rect">
            <a:avLst/>
          </a:prstGeom>
          <a:noFill/>
        </p:spPr>
        <p:txBody>
          <a:bodyPr wrap="square" rtlCol="0">
            <a:spAutoFit/>
          </a:bodyPr>
          <a:lstStyle/>
          <a:p>
            <a:r>
              <a:rPr lang="en-US" sz="3600" dirty="0">
                <a:solidFill>
                  <a:schemeClr val="bg1"/>
                </a:solidFill>
                <a:latin typeface="Algerian" panose="04020705040A02060702" pitchFamily="82" charset="0"/>
              </a:rPr>
              <a:t>Let’s talk about these questions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1"/>
        <p:cNvGrpSpPr/>
        <p:nvPr/>
      </p:nvGrpSpPr>
      <p:grpSpPr>
        <a:xfrm>
          <a:off x="0" y="0"/>
          <a:ext cx="0" cy="0"/>
          <a:chOff x="0" y="0"/>
          <a:chExt cx="0" cy="0"/>
        </a:xfrm>
      </p:grpSpPr>
      <p:sp>
        <p:nvSpPr>
          <p:cNvPr id="1062" name="Google Shape;1062;p49"/>
          <p:cNvSpPr txBox="1">
            <a:spLocks noGrp="1"/>
          </p:cNvSpPr>
          <p:nvPr>
            <p:ph type="title"/>
          </p:nvPr>
        </p:nvSpPr>
        <p:spPr>
          <a:xfrm>
            <a:off x="2285825" y="1927950"/>
            <a:ext cx="1338900" cy="128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grpSp>
        <p:nvGrpSpPr>
          <p:cNvPr id="1064" name="Google Shape;1064;p49"/>
          <p:cNvGrpSpPr/>
          <p:nvPr/>
        </p:nvGrpSpPr>
        <p:grpSpPr>
          <a:xfrm>
            <a:off x="2205149" y="1910963"/>
            <a:ext cx="80672" cy="1321569"/>
            <a:chOff x="240800" y="2611388"/>
            <a:chExt cx="14075" cy="245512"/>
          </a:xfrm>
        </p:grpSpPr>
        <p:sp>
          <p:nvSpPr>
            <p:cNvPr id="1065" name="Google Shape;1065;p49"/>
            <p:cNvSpPr/>
            <p:nvPr/>
          </p:nvSpPr>
          <p:spPr>
            <a:xfrm>
              <a:off x="241875" y="2611388"/>
              <a:ext cx="11398"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9"/>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9"/>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9"/>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49"/>
          <p:cNvGrpSpPr/>
          <p:nvPr/>
        </p:nvGrpSpPr>
        <p:grpSpPr>
          <a:xfrm>
            <a:off x="1074617" y="3596630"/>
            <a:ext cx="543432" cy="741197"/>
            <a:chOff x="2878829" y="3023092"/>
            <a:chExt cx="543432" cy="741197"/>
          </a:xfrm>
        </p:grpSpPr>
        <p:sp>
          <p:nvSpPr>
            <p:cNvPr id="1070" name="Google Shape;1070;p49"/>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9"/>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9"/>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9"/>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9"/>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9"/>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9"/>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9"/>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9"/>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9"/>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9"/>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9"/>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9"/>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9"/>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9"/>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9"/>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9"/>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9"/>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9"/>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9"/>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9"/>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9"/>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9"/>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9"/>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49"/>
          <p:cNvGrpSpPr/>
          <p:nvPr/>
        </p:nvGrpSpPr>
        <p:grpSpPr>
          <a:xfrm>
            <a:off x="7628229" y="968555"/>
            <a:ext cx="543432" cy="741197"/>
            <a:chOff x="2878829" y="3023092"/>
            <a:chExt cx="543432" cy="741197"/>
          </a:xfrm>
        </p:grpSpPr>
        <p:sp>
          <p:nvSpPr>
            <p:cNvPr id="1095" name="Google Shape;1095;p49"/>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9"/>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9"/>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9"/>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9"/>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9"/>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9"/>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9"/>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9"/>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9"/>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9"/>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9"/>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9"/>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9"/>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9"/>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9"/>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9"/>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9"/>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9"/>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9"/>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9"/>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9"/>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9"/>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49"/>
          <p:cNvGrpSpPr/>
          <p:nvPr/>
        </p:nvGrpSpPr>
        <p:grpSpPr>
          <a:xfrm>
            <a:off x="350893" y="345057"/>
            <a:ext cx="8225504" cy="4106844"/>
            <a:chOff x="350893" y="345057"/>
            <a:chExt cx="8225504" cy="4106844"/>
          </a:xfrm>
        </p:grpSpPr>
        <p:grpSp>
          <p:nvGrpSpPr>
            <p:cNvPr id="1120" name="Google Shape;1120;p49"/>
            <p:cNvGrpSpPr/>
            <p:nvPr/>
          </p:nvGrpSpPr>
          <p:grpSpPr>
            <a:xfrm>
              <a:off x="350893" y="345057"/>
              <a:ext cx="8225504" cy="344536"/>
              <a:chOff x="1942776" y="1722253"/>
              <a:chExt cx="2118174" cy="88722"/>
            </a:xfrm>
          </p:grpSpPr>
          <p:sp>
            <p:nvSpPr>
              <p:cNvPr id="1121" name="Google Shape;1121;p49"/>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9"/>
              <p:cNvSpPr/>
              <p:nvPr/>
            </p:nvSpPr>
            <p:spPr>
              <a:xfrm>
                <a:off x="1942776" y="1722253"/>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49"/>
            <p:cNvSpPr/>
            <p:nvPr/>
          </p:nvSpPr>
          <p:spPr>
            <a:xfrm>
              <a:off x="6799876" y="4337825"/>
              <a:ext cx="114178" cy="114076"/>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EE514CA8-A83F-4888-9A8C-D695BAB45607}"/>
              </a:ext>
            </a:extLst>
          </p:cNvPr>
          <p:cNvPicPr>
            <a:picLocks noChangeAspect="1"/>
          </p:cNvPicPr>
          <p:nvPr/>
        </p:nvPicPr>
        <p:blipFill>
          <a:blip r:embed="rId4"/>
          <a:stretch>
            <a:fillRect/>
          </a:stretch>
        </p:blipFill>
        <p:spPr>
          <a:xfrm>
            <a:off x="1064476" y="168451"/>
            <a:ext cx="7087071" cy="4697260"/>
          </a:xfrm>
          <a:prstGeom prst="rect">
            <a:avLst/>
          </a:prstGeom>
          <a:ln>
            <a:noFill/>
          </a:ln>
          <a:effectLst>
            <a:softEdge rad="112500"/>
          </a:effectLst>
        </p:spPr>
      </p:pic>
      <p:sp>
        <p:nvSpPr>
          <p:cNvPr id="2" name="L-Shape 1">
            <a:extLst>
              <a:ext uri="{FF2B5EF4-FFF2-40B4-BE49-F238E27FC236}">
                <a16:creationId xmlns:a16="http://schemas.microsoft.com/office/drawing/2014/main" id="{EF42D4F9-0972-F3AF-5F29-884304EFFD97}"/>
              </a:ext>
            </a:extLst>
          </p:cNvPr>
          <p:cNvSpPr/>
          <p:nvPr/>
        </p:nvSpPr>
        <p:spPr>
          <a:xfrm rot="7532046" flipH="1" flipV="1">
            <a:off x="1789055" y="1417628"/>
            <a:ext cx="186638" cy="278711"/>
          </a:xfrm>
          <a:prstGeom prst="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74531E-DC42-88AF-ECD9-AA328BF9CD6E}"/>
              </a:ext>
            </a:extLst>
          </p:cNvPr>
          <p:cNvPicPr>
            <a:picLocks noChangeAspect="1"/>
          </p:cNvPicPr>
          <p:nvPr/>
        </p:nvPicPr>
        <p:blipFill>
          <a:blip r:embed="rId5"/>
          <a:stretch>
            <a:fillRect/>
          </a:stretch>
        </p:blipFill>
        <p:spPr>
          <a:xfrm>
            <a:off x="1669483" y="2357985"/>
            <a:ext cx="410838" cy="201185"/>
          </a:xfrm>
          <a:prstGeom prst="rect">
            <a:avLst/>
          </a:prstGeom>
        </p:spPr>
      </p:pic>
      <p:pic>
        <p:nvPicPr>
          <p:cNvPr id="6" name="Picture 5">
            <a:extLst>
              <a:ext uri="{FF2B5EF4-FFF2-40B4-BE49-F238E27FC236}">
                <a16:creationId xmlns:a16="http://schemas.microsoft.com/office/drawing/2014/main" id="{CB22CE9B-A142-367B-C87E-275F1246D349}"/>
              </a:ext>
            </a:extLst>
          </p:cNvPr>
          <p:cNvPicPr>
            <a:picLocks noChangeAspect="1"/>
          </p:cNvPicPr>
          <p:nvPr/>
        </p:nvPicPr>
        <p:blipFill>
          <a:blip r:embed="rId5"/>
          <a:stretch>
            <a:fillRect/>
          </a:stretch>
        </p:blipFill>
        <p:spPr>
          <a:xfrm>
            <a:off x="1722074" y="4044875"/>
            <a:ext cx="268247" cy="201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F392-3290-8EB6-9401-9A2A2429FF27}"/>
              </a:ext>
            </a:extLst>
          </p:cNvPr>
          <p:cNvSpPr>
            <a:spLocks noGrp="1"/>
          </p:cNvSpPr>
          <p:nvPr>
            <p:ph type="title"/>
          </p:nvPr>
        </p:nvSpPr>
        <p:spPr/>
        <p:txBody>
          <a:bodyPr/>
          <a:lstStyle/>
          <a:p>
            <a:pPr algn="ctr"/>
            <a:r>
              <a:rPr lang="en-US" sz="4000" dirty="0">
                <a:effectLst/>
                <a:latin typeface="Algerian" panose="04020705040A02060702" pitchFamily="82" charset="0"/>
                <a:ea typeface="Times New Roman" panose="02020603050405020304" pitchFamily="18" charset="0"/>
              </a:rPr>
              <a:t>Find a peer</a:t>
            </a:r>
            <a:endParaRPr lang="en-US" sz="4000" dirty="0">
              <a:latin typeface="Algerian" panose="04020705040A02060702" pitchFamily="82" charset="0"/>
            </a:endParaRPr>
          </a:p>
        </p:txBody>
      </p:sp>
      <p:sp>
        <p:nvSpPr>
          <p:cNvPr id="4" name="TextBox 3">
            <a:extLst>
              <a:ext uri="{FF2B5EF4-FFF2-40B4-BE49-F238E27FC236}">
                <a16:creationId xmlns:a16="http://schemas.microsoft.com/office/drawing/2014/main" id="{3D81388E-E1E9-04A8-025B-A7EE5442FA83}"/>
              </a:ext>
            </a:extLst>
          </p:cNvPr>
          <p:cNvSpPr txBox="1"/>
          <p:nvPr/>
        </p:nvSpPr>
        <p:spPr>
          <a:xfrm>
            <a:off x="270455" y="1339404"/>
            <a:ext cx="8770513" cy="2308324"/>
          </a:xfrm>
          <a:prstGeom prst="rect">
            <a:avLst/>
          </a:prstGeom>
          <a:noFill/>
        </p:spPr>
        <p:txBody>
          <a:bodyPr wrap="square">
            <a:spAutoFit/>
          </a:bodyPr>
          <a:lstStyle/>
          <a:p>
            <a:pPr algn="ctr"/>
            <a:r>
              <a:rPr lang="en-US" sz="2400" dirty="0">
                <a:solidFill>
                  <a:schemeClr val="bg1"/>
                </a:solidFill>
              </a:rPr>
              <a:t>Students will be divided into two groups and a teacher will distribute cards with written terms related to the topic to the first group and definitions of the terms to the other group. Students need to find the definition or the term of the definition by mingling in the class. Ultimately, reviewing vocabulary in this way students will be peered for future activity.</a:t>
            </a:r>
          </a:p>
        </p:txBody>
      </p:sp>
    </p:spTree>
    <p:extLst>
      <p:ext uri="{BB962C8B-B14F-4D97-AF65-F5344CB8AC3E}">
        <p14:creationId xmlns:p14="http://schemas.microsoft.com/office/powerpoint/2010/main" val="3779560516"/>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7F63F8-AB85-CA2C-F0AD-129292E7BE48}"/>
              </a:ext>
            </a:extLst>
          </p:cNvPr>
          <p:cNvSpPr>
            <a:spLocks noGrp="1"/>
          </p:cNvSpPr>
          <p:nvPr>
            <p:ph type="title" idx="2"/>
          </p:nvPr>
        </p:nvSpPr>
        <p:spPr>
          <a:xfrm>
            <a:off x="347729" y="2073553"/>
            <a:ext cx="8487177" cy="875709"/>
          </a:xfrm>
        </p:spPr>
        <p:txBody>
          <a:bodyPr/>
          <a:lstStyle/>
          <a:p>
            <a:pPr algn="ct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effectLst/>
                <a:latin typeface="Algerian" panose="04020705040A02060702" pitchFamily="82" charset="0"/>
                <a:ea typeface="Times New Roman" panose="02020603050405020304" pitchFamily="18" charset="0"/>
                <a:cs typeface="Times New Roman" panose="02020603050405020304" pitchFamily="18" charset="0"/>
              </a:rPr>
              <a:t>Read the text about types of computer memory and write imperative sentences based on it.</a:t>
            </a:r>
            <a:br>
              <a:rPr lang="en-US" sz="3600" kern="100" dirty="0">
                <a:effectLst/>
                <a:latin typeface="Algerian" panose="04020705040A02060702" pitchFamily="82" charset="0"/>
                <a:ea typeface="Calibri" panose="020F0502020204030204" pitchFamily="34" charset="0"/>
                <a:cs typeface="Times New Roman" panose="02020603050405020304" pitchFamily="18" charset="0"/>
              </a:rPr>
            </a:br>
            <a:endParaRPr lang="en-US" sz="3600" dirty="0">
              <a:latin typeface="Algerian" panose="04020705040A02060702" pitchFamily="82" charset="0"/>
            </a:endParaRPr>
          </a:p>
        </p:txBody>
      </p:sp>
      <p:pic>
        <p:nvPicPr>
          <p:cNvPr id="5" name="Picture 4">
            <a:extLst>
              <a:ext uri="{FF2B5EF4-FFF2-40B4-BE49-F238E27FC236}">
                <a16:creationId xmlns:a16="http://schemas.microsoft.com/office/drawing/2014/main" id="{1FF7667C-287F-DCAA-F351-B0B9BC09B768}"/>
              </a:ext>
            </a:extLst>
          </p:cNvPr>
          <p:cNvPicPr>
            <a:picLocks noChangeAspect="1"/>
          </p:cNvPicPr>
          <p:nvPr/>
        </p:nvPicPr>
        <p:blipFill>
          <a:blip r:embed="rId2"/>
          <a:stretch>
            <a:fillRect/>
          </a:stretch>
        </p:blipFill>
        <p:spPr>
          <a:xfrm>
            <a:off x="1893194" y="206062"/>
            <a:ext cx="5950040" cy="1867491"/>
          </a:xfrm>
          <a:prstGeom prst="rect">
            <a:avLst/>
          </a:prstGeom>
        </p:spPr>
      </p:pic>
    </p:spTree>
    <p:extLst>
      <p:ext uri="{BB962C8B-B14F-4D97-AF65-F5344CB8AC3E}">
        <p14:creationId xmlns:p14="http://schemas.microsoft.com/office/powerpoint/2010/main" val="545925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D6BC-A4DB-D014-C371-CFEA26DFD905}"/>
              </a:ext>
            </a:extLst>
          </p:cNvPr>
          <p:cNvSpPr>
            <a:spLocks noGrp="1"/>
          </p:cNvSpPr>
          <p:nvPr>
            <p:ph type="title"/>
          </p:nvPr>
        </p:nvSpPr>
        <p:spPr>
          <a:xfrm>
            <a:off x="1223493" y="360608"/>
            <a:ext cx="6471357" cy="3028117"/>
          </a:xfrm>
        </p:spPr>
        <p:txBody>
          <a:bodyPr/>
          <a:lstStyle/>
          <a:p>
            <a:r>
              <a:rPr lang="en-US" dirty="0">
                <a:latin typeface="Algerian" panose="04020705040A02060702" pitchFamily="82" charset="0"/>
              </a:rPr>
              <a:t>Work in pairs and create troubleshooting guides with imperative sentences.</a:t>
            </a:r>
          </a:p>
        </p:txBody>
      </p:sp>
      <p:sp>
        <p:nvSpPr>
          <p:cNvPr id="3" name="Title 2">
            <a:extLst>
              <a:ext uri="{FF2B5EF4-FFF2-40B4-BE49-F238E27FC236}">
                <a16:creationId xmlns:a16="http://schemas.microsoft.com/office/drawing/2014/main" id="{3E2EF47C-5B0E-FD16-B2E1-2A1BB7F3D161}"/>
              </a:ext>
            </a:extLst>
          </p:cNvPr>
          <p:cNvSpPr>
            <a:spLocks noGrp="1"/>
          </p:cNvSpPr>
          <p:nvPr>
            <p:ph type="title" idx="2"/>
          </p:nvPr>
        </p:nvSpPr>
        <p:spPr>
          <a:xfrm>
            <a:off x="218941" y="3334699"/>
            <a:ext cx="8925059" cy="1250179"/>
          </a:xfrm>
        </p:spPr>
        <p:txBody>
          <a:bodyPr/>
          <a:lstStyle/>
          <a:p>
            <a:r>
              <a:rPr lang="en-US" sz="2400" b="1" dirty="0"/>
              <a:t>Example: </a:t>
            </a:r>
            <a:r>
              <a:rPr lang="en-US" sz="2000" b="1" dirty="0"/>
              <a:t>Ensure RAM modules are properly seated in their slots.</a:t>
            </a:r>
            <a:br>
              <a:rPr lang="en-US" sz="2000" b="1" dirty="0"/>
            </a:br>
            <a:r>
              <a:rPr lang="en-US" sz="2000" b="1" dirty="0"/>
              <a:t>Look for any dust or debris inside the computer; clean it gently.</a:t>
            </a:r>
            <a:br>
              <a:rPr lang="en-US" sz="2000" b="1" dirty="0"/>
            </a:br>
            <a:endParaRPr lang="en-US" sz="2000" b="1" dirty="0"/>
          </a:p>
        </p:txBody>
      </p:sp>
    </p:spTree>
    <p:extLst>
      <p:ext uri="{BB962C8B-B14F-4D97-AF65-F5344CB8AC3E}">
        <p14:creationId xmlns:p14="http://schemas.microsoft.com/office/powerpoint/2010/main" val="1774909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43B3-21D9-07C7-CE03-ADC3757D20FF}"/>
              </a:ext>
            </a:extLst>
          </p:cNvPr>
          <p:cNvSpPr>
            <a:spLocks noGrp="1"/>
          </p:cNvSpPr>
          <p:nvPr>
            <p:ph type="title"/>
          </p:nvPr>
        </p:nvSpPr>
        <p:spPr>
          <a:xfrm>
            <a:off x="64394" y="0"/>
            <a:ext cx="8899301" cy="953037"/>
          </a:xfrm>
        </p:spPr>
        <p:txBody>
          <a:bodyPr/>
          <a:lstStyle/>
          <a:p>
            <a:pPr algn="ctr"/>
            <a:r>
              <a:rPr lang="en-US" b="1" i="0" dirty="0">
                <a:solidFill>
                  <a:schemeClr val="bg1"/>
                </a:solidFill>
                <a:effectLst/>
                <a:latin typeface="Times New Roman" panose="02020603050405020304" pitchFamily="18" charset="0"/>
              </a:rPr>
              <a:t>Listen to a conversation and mark the statements as </a:t>
            </a:r>
            <a:r>
              <a:rPr lang="en-US" b="1" i="1" dirty="0">
                <a:solidFill>
                  <a:schemeClr val="bg1"/>
                </a:solidFill>
                <a:effectLst/>
                <a:latin typeface="Times New Roman" panose="02020603050405020304" pitchFamily="18" charset="0"/>
              </a:rPr>
              <a:t>True</a:t>
            </a:r>
            <a:r>
              <a:rPr lang="en-US" b="1" i="0" dirty="0">
                <a:solidFill>
                  <a:schemeClr val="bg1"/>
                </a:solidFill>
                <a:effectLst/>
                <a:latin typeface="Times New Roman" panose="02020603050405020304" pitchFamily="18" charset="0"/>
              </a:rPr>
              <a:t> or </a:t>
            </a:r>
            <a:r>
              <a:rPr lang="en-US" b="1" i="1" dirty="0">
                <a:solidFill>
                  <a:schemeClr val="bg1"/>
                </a:solidFill>
                <a:effectLst/>
                <a:latin typeface="Times New Roman" panose="02020603050405020304" pitchFamily="18" charset="0"/>
              </a:rPr>
              <a:t>False</a:t>
            </a:r>
            <a:r>
              <a:rPr lang="en-US" b="1" i="0" dirty="0">
                <a:solidFill>
                  <a:schemeClr val="bg1"/>
                </a:solidFill>
                <a:effectLst/>
                <a:latin typeface="Times New Roman" panose="02020603050405020304" pitchFamily="18" charset="0"/>
              </a:rPr>
              <a:t>.</a:t>
            </a:r>
            <a:endParaRPr lang="en-US" dirty="0">
              <a:solidFill>
                <a:schemeClr val="bg1"/>
              </a:solidFill>
            </a:endParaRPr>
          </a:p>
        </p:txBody>
      </p:sp>
      <p:sp>
        <p:nvSpPr>
          <p:cNvPr id="4" name="TextBox 3">
            <a:extLst>
              <a:ext uri="{FF2B5EF4-FFF2-40B4-BE49-F238E27FC236}">
                <a16:creationId xmlns:a16="http://schemas.microsoft.com/office/drawing/2014/main" id="{9ACAE636-14DF-77A3-DFF7-D3D68A5494AF}"/>
              </a:ext>
            </a:extLst>
          </p:cNvPr>
          <p:cNvSpPr txBox="1"/>
          <p:nvPr/>
        </p:nvSpPr>
        <p:spPr>
          <a:xfrm>
            <a:off x="283335" y="953037"/>
            <a:ext cx="8680361" cy="3785652"/>
          </a:xfrm>
          <a:prstGeom prst="rect">
            <a:avLst/>
          </a:prstGeom>
          <a:noFill/>
        </p:spPr>
        <p:txBody>
          <a:bodyPr wrap="square">
            <a:spAutoFit/>
          </a:bodyPr>
          <a:lstStyle/>
          <a:p>
            <a:r>
              <a:rPr lang="en-US" sz="2400" dirty="0">
                <a:solidFill>
                  <a:schemeClr val="bg1"/>
                </a:solidFill>
              </a:rPr>
              <a:t>1. The customer's CPU is too slow to run the program.	</a:t>
            </a:r>
          </a:p>
          <a:p>
            <a:r>
              <a:rPr lang="en-US" sz="2400" dirty="0">
                <a:solidFill>
                  <a:schemeClr val="bg1"/>
                </a:solidFill>
              </a:rPr>
              <a:t>True</a:t>
            </a:r>
          </a:p>
          <a:p>
            <a:r>
              <a:rPr lang="en-US" sz="2400" dirty="0">
                <a:solidFill>
                  <a:schemeClr val="bg1"/>
                </a:solidFill>
              </a:rPr>
              <a:t>False</a:t>
            </a:r>
          </a:p>
          <a:p>
            <a:r>
              <a:rPr lang="en-US" sz="2400" dirty="0">
                <a:solidFill>
                  <a:schemeClr val="bg1"/>
                </a:solidFill>
              </a:rPr>
              <a:t>2. The employee advises the customer to buy more RAM.</a:t>
            </a:r>
          </a:p>
          <a:p>
            <a:r>
              <a:rPr lang="en-US" sz="2400" dirty="0">
                <a:solidFill>
                  <a:schemeClr val="bg1"/>
                </a:solidFill>
              </a:rPr>
              <a:t>True</a:t>
            </a:r>
          </a:p>
          <a:p>
            <a:r>
              <a:rPr lang="en-US" sz="2400" dirty="0">
                <a:solidFill>
                  <a:schemeClr val="bg1"/>
                </a:solidFill>
              </a:rPr>
              <a:t>False</a:t>
            </a:r>
          </a:p>
          <a:p>
            <a:r>
              <a:rPr lang="en-US" sz="2400" dirty="0">
                <a:solidFill>
                  <a:schemeClr val="bg1"/>
                </a:solidFill>
              </a:rPr>
              <a:t>3. Increasing the virtual memory will increase the paging file size.	</a:t>
            </a:r>
          </a:p>
          <a:p>
            <a:r>
              <a:rPr lang="en-US" sz="2400" dirty="0">
                <a:solidFill>
                  <a:schemeClr val="bg1"/>
                </a:solidFill>
              </a:rPr>
              <a:t>True</a:t>
            </a:r>
          </a:p>
          <a:p>
            <a:r>
              <a:rPr lang="en-US" sz="2400" dirty="0">
                <a:solidFill>
                  <a:schemeClr val="bg1"/>
                </a:solidFill>
              </a:rPr>
              <a:t>False</a:t>
            </a:r>
          </a:p>
        </p:txBody>
      </p:sp>
      <p:pic>
        <p:nvPicPr>
          <p:cNvPr id="5" name="About audio_unit 1_part 2">
            <a:hlinkClick r:id="" action="ppaction://media"/>
            <a:extLst>
              <a:ext uri="{FF2B5EF4-FFF2-40B4-BE49-F238E27FC236}">
                <a16:creationId xmlns:a16="http://schemas.microsoft.com/office/drawing/2014/main" id="{53439256-AD73-B764-B8F1-982940425B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99214" y="3885663"/>
            <a:ext cx="609600" cy="609600"/>
          </a:xfrm>
          <a:prstGeom prst="rect">
            <a:avLst/>
          </a:prstGeom>
        </p:spPr>
      </p:pic>
      <p:cxnSp>
        <p:nvCxnSpPr>
          <p:cNvPr id="7" name="Straight Connector 6">
            <a:extLst>
              <a:ext uri="{FF2B5EF4-FFF2-40B4-BE49-F238E27FC236}">
                <a16:creationId xmlns:a16="http://schemas.microsoft.com/office/drawing/2014/main" id="{C031F05C-CEC9-7DA0-3BEB-39ACA2E30610}"/>
              </a:ext>
            </a:extLst>
          </p:cNvPr>
          <p:cNvCxnSpPr/>
          <p:nvPr/>
        </p:nvCxnSpPr>
        <p:spPr>
          <a:xfrm>
            <a:off x="399245" y="2086377"/>
            <a:ext cx="72121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5A2A1A9E-AD1A-78DC-63CE-B1BB800998DC}"/>
              </a:ext>
            </a:extLst>
          </p:cNvPr>
          <p:cNvCxnSpPr/>
          <p:nvPr/>
        </p:nvCxnSpPr>
        <p:spPr>
          <a:xfrm>
            <a:off x="283335" y="3193961"/>
            <a:ext cx="83712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B7E13A92-9E01-C072-6C62-56F8010097E5}"/>
              </a:ext>
            </a:extLst>
          </p:cNvPr>
          <p:cNvCxnSpPr>
            <a:cxnSpLocks/>
          </p:cNvCxnSpPr>
          <p:nvPr/>
        </p:nvCxnSpPr>
        <p:spPr>
          <a:xfrm>
            <a:off x="399245" y="4301545"/>
            <a:ext cx="63106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1388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CA54-6252-FA4B-E513-3480BB83E99E}"/>
              </a:ext>
            </a:extLst>
          </p:cNvPr>
          <p:cNvSpPr>
            <a:spLocks noGrp="1"/>
          </p:cNvSpPr>
          <p:nvPr>
            <p:ph type="title"/>
          </p:nvPr>
        </p:nvSpPr>
        <p:spPr>
          <a:xfrm>
            <a:off x="772732" y="0"/>
            <a:ext cx="7651268" cy="656823"/>
          </a:xfrm>
        </p:spPr>
        <p:txBody>
          <a:bodyPr/>
          <a:lstStyle/>
          <a:p>
            <a:pPr algn="ctr"/>
            <a:r>
              <a:rPr lang="en-US" b="1" dirty="0"/>
              <a:t>Listen again and complete the conversation</a:t>
            </a:r>
            <a:br>
              <a:rPr lang="en-US" b="1" dirty="0"/>
            </a:br>
            <a:br>
              <a:rPr lang="en-US" dirty="0"/>
            </a:br>
            <a:endParaRPr lang="en-US" dirty="0"/>
          </a:p>
        </p:txBody>
      </p:sp>
      <p:sp>
        <p:nvSpPr>
          <p:cNvPr id="4" name="TextBox 3">
            <a:extLst>
              <a:ext uri="{FF2B5EF4-FFF2-40B4-BE49-F238E27FC236}">
                <a16:creationId xmlns:a16="http://schemas.microsoft.com/office/drawing/2014/main" id="{80E7FE1C-12A7-09C4-9D7A-CD4C1FB04103}"/>
              </a:ext>
            </a:extLst>
          </p:cNvPr>
          <p:cNvSpPr txBox="1"/>
          <p:nvPr/>
        </p:nvSpPr>
        <p:spPr>
          <a:xfrm>
            <a:off x="180305" y="476455"/>
            <a:ext cx="8796270" cy="4524315"/>
          </a:xfrm>
          <a:prstGeom prst="rect">
            <a:avLst/>
          </a:prstGeom>
          <a:noFill/>
        </p:spPr>
        <p:txBody>
          <a:bodyPr wrap="square">
            <a:spAutoFit/>
          </a:bodyPr>
          <a:lstStyle/>
          <a:p>
            <a:r>
              <a:rPr lang="en-US" sz="1800" dirty="0">
                <a:solidFill>
                  <a:schemeClr val="bg1"/>
                </a:solidFill>
              </a:rPr>
              <a:t>Employee: Good morning. How can I help you?</a:t>
            </a:r>
          </a:p>
          <a:p>
            <a:r>
              <a:rPr lang="en-US" sz="1800" dirty="0">
                <a:solidFill>
                  <a:schemeClr val="bg1"/>
                </a:solidFill>
              </a:rPr>
              <a:t>Customer: Hi. I installed </a:t>
            </a:r>
            <a:r>
              <a:rPr lang="en-US" sz="1800" dirty="0" err="1">
                <a:solidFill>
                  <a:schemeClr val="bg1"/>
                </a:solidFill>
              </a:rPr>
              <a:t>ClearPic</a:t>
            </a:r>
            <a:r>
              <a:rPr lang="en-US" sz="1800" dirty="0">
                <a:solidFill>
                  <a:schemeClr val="bg1"/>
                </a:solidFill>
              </a:rPr>
              <a:t> and I'm trying to run it. But the program keeps freezing.</a:t>
            </a:r>
          </a:p>
          <a:p>
            <a:r>
              <a:rPr lang="en-US" sz="1800" dirty="0">
                <a:solidFill>
                  <a:schemeClr val="bg1"/>
                </a:solidFill>
              </a:rPr>
              <a:t>Employee: How much memory is available on your computer?</a:t>
            </a:r>
          </a:p>
          <a:p>
            <a:r>
              <a:rPr lang="en-US" sz="1800" dirty="0">
                <a:solidFill>
                  <a:schemeClr val="bg1"/>
                </a:solidFill>
              </a:rPr>
              <a:t>Customer: It has 256 MB of RAM.</a:t>
            </a:r>
          </a:p>
          <a:p>
            <a:r>
              <a:rPr lang="en-US" sz="1800" dirty="0">
                <a:solidFill>
                  <a:schemeClr val="bg1"/>
                </a:solidFill>
              </a:rPr>
              <a:t>Employee: Well, 1)  _____. To run </a:t>
            </a:r>
            <a:r>
              <a:rPr lang="en-US" sz="1800" dirty="0" err="1">
                <a:solidFill>
                  <a:schemeClr val="bg1"/>
                </a:solidFill>
              </a:rPr>
              <a:t>ClearPic</a:t>
            </a:r>
            <a:r>
              <a:rPr lang="en-US" sz="1800" dirty="0">
                <a:solidFill>
                  <a:schemeClr val="bg1"/>
                </a:solidFill>
              </a:rPr>
              <a:t> you really want to have at least 500 MB of memory.</a:t>
            </a:r>
          </a:p>
          <a:p>
            <a:r>
              <a:rPr lang="en-US" sz="1800" dirty="0">
                <a:solidFill>
                  <a:schemeClr val="bg1"/>
                </a:solidFill>
              </a:rPr>
              <a:t>Customer: So how can I fix that?</a:t>
            </a:r>
          </a:p>
          <a:p>
            <a:r>
              <a:rPr lang="en-US" sz="1800" dirty="0">
                <a:solidFill>
                  <a:schemeClr val="bg1"/>
                </a:solidFill>
              </a:rPr>
              <a:t>Employee: One easy way is to increase your computer's 2) _______________.</a:t>
            </a:r>
          </a:p>
          <a:p>
            <a:r>
              <a:rPr lang="en-US" sz="1800" dirty="0">
                <a:solidFill>
                  <a:schemeClr val="bg1"/>
                </a:solidFill>
              </a:rPr>
              <a:t>Customer: What will that do?</a:t>
            </a:r>
          </a:p>
          <a:p>
            <a:r>
              <a:rPr lang="en-US" sz="1800" dirty="0">
                <a:solidFill>
                  <a:schemeClr val="bg1"/>
                </a:solidFill>
              </a:rPr>
              <a:t>Employee: It increases the paging file size. That way, your computer's 3) _______  can store more data.</a:t>
            </a:r>
          </a:p>
          <a:p>
            <a:r>
              <a:rPr lang="en-US" sz="1800" dirty="0">
                <a:solidFill>
                  <a:schemeClr val="bg1"/>
                </a:solidFill>
              </a:rPr>
              <a:t>Customer: I see. So 4) _______   do I increase the memory?</a:t>
            </a:r>
          </a:p>
          <a:p>
            <a:r>
              <a:rPr lang="en-US" sz="1800" dirty="0">
                <a:solidFill>
                  <a:schemeClr val="bg1"/>
                </a:solidFill>
              </a:rPr>
              <a:t>Employee: 5) ____   on the ‘My Computer’ icon. Under ‘Properties,’ increase the maximum memory amount _____6)    half.</a:t>
            </a:r>
          </a:p>
          <a:p>
            <a:r>
              <a:rPr lang="en-US" sz="1800" dirty="0">
                <a:solidFill>
                  <a:schemeClr val="bg1"/>
                </a:solidFill>
              </a:rPr>
              <a:t>Customer: Okay. Thanks for your help!</a:t>
            </a:r>
          </a:p>
        </p:txBody>
      </p:sp>
      <p:pic>
        <p:nvPicPr>
          <p:cNvPr id="5" name="About audio_unit 1_part 2">
            <a:hlinkClick r:id="" action="ppaction://media"/>
            <a:extLst>
              <a:ext uri="{FF2B5EF4-FFF2-40B4-BE49-F238E27FC236}">
                <a16:creationId xmlns:a16="http://schemas.microsoft.com/office/drawing/2014/main" id="{F1929DCB-8FBF-A10D-BF11-D8D1166B1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7096257" y="4340180"/>
            <a:ext cx="824247" cy="540599"/>
          </a:xfrm>
          <a:prstGeom prst="rect">
            <a:avLst/>
          </a:prstGeom>
        </p:spPr>
      </p:pic>
    </p:spTree>
    <p:extLst>
      <p:ext uri="{BB962C8B-B14F-4D97-AF65-F5344CB8AC3E}">
        <p14:creationId xmlns:p14="http://schemas.microsoft.com/office/powerpoint/2010/main" val="3774210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82C3-60E5-05F0-A3C1-3AE095152FDA}"/>
              </a:ext>
            </a:extLst>
          </p:cNvPr>
          <p:cNvSpPr>
            <a:spLocks noGrp="1"/>
          </p:cNvSpPr>
          <p:nvPr>
            <p:ph type="ctrTitle"/>
          </p:nvPr>
        </p:nvSpPr>
        <p:spPr>
          <a:xfrm>
            <a:off x="1120461" y="948174"/>
            <a:ext cx="6864439" cy="3185943"/>
          </a:xfrm>
        </p:spPr>
        <p:txBody>
          <a:bodyPr/>
          <a:lstStyle/>
          <a:p>
            <a:r>
              <a:rPr lang="en-US" sz="4400" dirty="0"/>
              <a:t>Answers: 1. there’s your problem; 2. virtual memory; 3. hard drive; 4. how exactly; 5. Just click; 6. by at least</a:t>
            </a:r>
          </a:p>
        </p:txBody>
      </p:sp>
    </p:spTree>
    <p:extLst>
      <p:ext uri="{BB962C8B-B14F-4D97-AF65-F5344CB8AC3E}">
        <p14:creationId xmlns:p14="http://schemas.microsoft.com/office/powerpoint/2010/main" val="186353196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7C8-A021-9C01-33BB-2F44C9C44C6E}"/>
              </a:ext>
            </a:extLst>
          </p:cNvPr>
          <p:cNvSpPr>
            <a:spLocks noGrp="1"/>
          </p:cNvSpPr>
          <p:nvPr>
            <p:ph type="title"/>
          </p:nvPr>
        </p:nvSpPr>
        <p:spPr>
          <a:xfrm>
            <a:off x="720000" y="0"/>
            <a:ext cx="7704000" cy="682580"/>
          </a:xfrm>
        </p:spPr>
        <p:txBody>
          <a:bodyPr/>
          <a:lstStyle/>
          <a:p>
            <a:pPr algn="ctr"/>
            <a:r>
              <a:rPr lang="en-US" b="1" i="0" dirty="0">
                <a:solidFill>
                  <a:schemeClr val="bg1"/>
                </a:solidFill>
                <a:effectLst/>
                <a:latin typeface="Times New Roman" panose="02020603050405020304" pitchFamily="18" charset="0"/>
              </a:rPr>
              <a:t>Use the words below to complete the text</a:t>
            </a:r>
            <a:endParaRPr lang="en-US" dirty="0">
              <a:solidFill>
                <a:schemeClr val="bg1"/>
              </a:solidFill>
            </a:endParaRPr>
          </a:p>
        </p:txBody>
      </p:sp>
      <p:sp>
        <p:nvSpPr>
          <p:cNvPr id="3" name="Text Placeholder 2">
            <a:extLst>
              <a:ext uri="{FF2B5EF4-FFF2-40B4-BE49-F238E27FC236}">
                <a16:creationId xmlns:a16="http://schemas.microsoft.com/office/drawing/2014/main" id="{41B7D982-1854-DB4C-1BC3-75BA1F034F4C}"/>
              </a:ext>
            </a:extLst>
          </p:cNvPr>
          <p:cNvSpPr>
            <a:spLocks noGrp="1"/>
          </p:cNvSpPr>
          <p:nvPr>
            <p:ph type="body" idx="1"/>
          </p:nvPr>
        </p:nvSpPr>
        <p:spPr/>
        <p:txBody>
          <a:bodyPr/>
          <a:lstStyle/>
          <a:p>
            <a:endParaRPr lang="en-US" dirty="0"/>
          </a:p>
        </p:txBody>
      </p:sp>
      <p:pic>
        <p:nvPicPr>
          <p:cNvPr id="4" name="video_unit 1_part 1">
            <a:hlinkClick r:id="" action="ppaction://media"/>
            <a:extLst>
              <a:ext uri="{FF2B5EF4-FFF2-40B4-BE49-F238E27FC236}">
                <a16:creationId xmlns:a16="http://schemas.microsoft.com/office/drawing/2014/main" id="{6F6313D5-0E45-FD7E-D91E-7EDA7668FE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82580"/>
            <a:ext cx="9144000" cy="3987844"/>
          </a:xfrm>
          <a:prstGeom prst="rect">
            <a:avLst/>
          </a:prstGeom>
        </p:spPr>
      </p:pic>
    </p:spTree>
    <p:extLst>
      <p:ext uri="{BB962C8B-B14F-4D97-AF65-F5344CB8AC3E}">
        <p14:creationId xmlns:p14="http://schemas.microsoft.com/office/powerpoint/2010/main" val="17508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272FD8-C406-7E48-8F26-C487AD141BAE}"/>
              </a:ext>
            </a:extLst>
          </p:cNvPr>
          <p:cNvSpPr>
            <a:spLocks noGrp="1"/>
          </p:cNvSpPr>
          <p:nvPr>
            <p:ph type="body" idx="1"/>
          </p:nvPr>
        </p:nvSpPr>
        <p:spPr>
          <a:xfrm>
            <a:off x="270455" y="1152475"/>
            <a:ext cx="8680361" cy="3416400"/>
          </a:xfrm>
        </p:spPr>
        <p:txBody>
          <a:bodyPr/>
          <a:lstStyle/>
          <a:p>
            <a:pPr marL="139700" indent="0">
              <a:buNone/>
            </a:pPr>
            <a:r>
              <a:rPr lang="en-US" sz="2000" dirty="0"/>
              <a:t>Special Agent </a:t>
            </a:r>
            <a:r>
              <a:rPr lang="en-US" sz="2000" dirty="0" err="1"/>
              <a:t>Nickolaos</a:t>
            </a:r>
            <a:r>
              <a:rPr lang="en-US" sz="2000" dirty="0"/>
              <a:t> </a:t>
            </a:r>
            <a:r>
              <a:rPr lang="en-US" sz="2000" dirty="0" err="1"/>
              <a:t>Contaxakis</a:t>
            </a:r>
            <a:r>
              <a:rPr lang="en-US" sz="2000" dirty="0"/>
              <a:t> gives his advice on what 1) ________  terms one should be aware of, prior to buying a new computer. A buyer can 2) _______ a dual core or quad core for their computer. Mr. </a:t>
            </a:r>
            <a:r>
              <a:rPr lang="en-US" sz="2000" dirty="0" err="1"/>
              <a:t>Contaxakis</a:t>
            </a:r>
            <a:r>
              <a:rPr lang="en-US" sz="2000" dirty="0"/>
              <a:t> explains that the more 3) ________ the computer has, the more brain power it has. Regarding the speed of the processor, the more gigahertz that are available the 4)__________  it will work. Also, the larger the hard drive the more information can be stored on it. Lastly, the 5) _________ drive, otherwise known as a CD or DVD drive, is the section of the computer that allows it to 6)  movies or regular music.</a:t>
            </a:r>
          </a:p>
        </p:txBody>
      </p:sp>
      <p:graphicFrame>
        <p:nvGraphicFramePr>
          <p:cNvPr id="4" name="Table 3">
            <a:extLst>
              <a:ext uri="{FF2B5EF4-FFF2-40B4-BE49-F238E27FC236}">
                <a16:creationId xmlns:a16="http://schemas.microsoft.com/office/drawing/2014/main" id="{2441B914-C261-255F-2458-07B71020AACB}"/>
              </a:ext>
            </a:extLst>
          </p:cNvPr>
          <p:cNvGraphicFramePr>
            <a:graphicFrameLocks noGrp="1"/>
          </p:cNvGraphicFramePr>
          <p:nvPr>
            <p:extLst>
              <p:ext uri="{D42A27DB-BD31-4B8C-83A1-F6EECF244321}">
                <p14:modId xmlns:p14="http://schemas.microsoft.com/office/powerpoint/2010/main" val="2546173180"/>
              </p:ext>
            </p:extLst>
          </p:nvPr>
        </p:nvGraphicFramePr>
        <p:xfrm>
          <a:off x="525602" y="539750"/>
          <a:ext cx="7704000" cy="396240"/>
        </p:xfrm>
        <a:graphic>
          <a:graphicData uri="http://schemas.openxmlformats.org/drawingml/2006/table">
            <a:tbl>
              <a:tblPr firstRow="1" bandRow="1">
                <a:tableStyleId>{DE204557-73BF-49D9-8C5E-0D6F8871C2BE}</a:tableStyleId>
              </a:tblPr>
              <a:tblGrid>
                <a:gridCol w="1000972">
                  <a:extLst>
                    <a:ext uri="{9D8B030D-6E8A-4147-A177-3AD203B41FA5}">
                      <a16:colId xmlns:a16="http://schemas.microsoft.com/office/drawing/2014/main" val="3067258417"/>
                    </a:ext>
                  </a:extLst>
                </a:gridCol>
                <a:gridCol w="1487348">
                  <a:extLst>
                    <a:ext uri="{9D8B030D-6E8A-4147-A177-3AD203B41FA5}">
                      <a16:colId xmlns:a16="http://schemas.microsoft.com/office/drawing/2014/main" val="2732000051"/>
                    </a:ext>
                  </a:extLst>
                </a:gridCol>
                <a:gridCol w="1303920">
                  <a:extLst>
                    <a:ext uri="{9D8B030D-6E8A-4147-A177-3AD203B41FA5}">
                      <a16:colId xmlns:a16="http://schemas.microsoft.com/office/drawing/2014/main" val="2624829237"/>
                    </a:ext>
                  </a:extLst>
                </a:gridCol>
                <a:gridCol w="1303920">
                  <a:extLst>
                    <a:ext uri="{9D8B030D-6E8A-4147-A177-3AD203B41FA5}">
                      <a16:colId xmlns:a16="http://schemas.microsoft.com/office/drawing/2014/main" val="3866832848"/>
                    </a:ext>
                  </a:extLst>
                </a:gridCol>
                <a:gridCol w="1303920">
                  <a:extLst>
                    <a:ext uri="{9D8B030D-6E8A-4147-A177-3AD203B41FA5}">
                      <a16:colId xmlns:a16="http://schemas.microsoft.com/office/drawing/2014/main" val="3805382857"/>
                    </a:ext>
                  </a:extLst>
                </a:gridCol>
                <a:gridCol w="1303920">
                  <a:extLst>
                    <a:ext uri="{9D8B030D-6E8A-4147-A177-3AD203B41FA5}">
                      <a16:colId xmlns:a16="http://schemas.microsoft.com/office/drawing/2014/main" val="3997770837"/>
                    </a:ext>
                  </a:extLst>
                </a:gridCol>
              </a:tblGrid>
              <a:tr h="370840">
                <a:tc>
                  <a:txBody>
                    <a:bodyPr/>
                    <a:lstStyle/>
                    <a:p>
                      <a:r>
                        <a:rPr lang="en-US" sz="2000" dirty="0">
                          <a:solidFill>
                            <a:schemeClr val="bg1"/>
                          </a:solidFill>
                        </a:rPr>
                        <a:t>cores</a:t>
                      </a:r>
                    </a:p>
                  </a:txBody>
                  <a:tcPr/>
                </a:tc>
                <a:tc>
                  <a:txBody>
                    <a:bodyPr/>
                    <a:lstStyle/>
                    <a:p>
                      <a:r>
                        <a:rPr lang="en-US" sz="2000" dirty="0">
                          <a:solidFill>
                            <a:schemeClr val="bg1"/>
                          </a:solidFill>
                        </a:rPr>
                        <a:t>technology</a:t>
                      </a:r>
                    </a:p>
                  </a:txBody>
                  <a:tcPr/>
                </a:tc>
                <a:tc>
                  <a:txBody>
                    <a:bodyPr/>
                    <a:lstStyle/>
                    <a:p>
                      <a:r>
                        <a:rPr lang="en-US" sz="2000" dirty="0">
                          <a:solidFill>
                            <a:schemeClr val="bg1"/>
                          </a:solidFill>
                        </a:rPr>
                        <a:t>read</a:t>
                      </a:r>
                    </a:p>
                  </a:txBody>
                  <a:tcPr/>
                </a:tc>
                <a:tc>
                  <a:txBody>
                    <a:bodyPr/>
                    <a:lstStyle/>
                    <a:p>
                      <a:r>
                        <a:rPr lang="en-US" sz="2000" dirty="0">
                          <a:solidFill>
                            <a:schemeClr val="bg1"/>
                          </a:solidFill>
                        </a:rPr>
                        <a:t>optical</a:t>
                      </a:r>
                    </a:p>
                  </a:txBody>
                  <a:tcPr/>
                </a:tc>
                <a:tc>
                  <a:txBody>
                    <a:bodyPr/>
                    <a:lstStyle/>
                    <a:p>
                      <a:r>
                        <a:rPr lang="en-US" sz="2000" dirty="0">
                          <a:solidFill>
                            <a:schemeClr val="bg1"/>
                          </a:solidFill>
                        </a:rPr>
                        <a:t>purchase</a:t>
                      </a:r>
                    </a:p>
                  </a:txBody>
                  <a:tcPr/>
                </a:tc>
                <a:tc>
                  <a:txBody>
                    <a:bodyPr/>
                    <a:lstStyle/>
                    <a:p>
                      <a:r>
                        <a:rPr lang="en-US" sz="2000" dirty="0">
                          <a:solidFill>
                            <a:schemeClr val="bg1"/>
                          </a:solidFill>
                        </a:rPr>
                        <a:t>faster</a:t>
                      </a:r>
                    </a:p>
                  </a:txBody>
                  <a:tcPr/>
                </a:tc>
                <a:extLst>
                  <a:ext uri="{0D108BD9-81ED-4DB2-BD59-A6C34878D82A}">
                    <a16:rowId xmlns:a16="http://schemas.microsoft.com/office/drawing/2014/main" val="130875182"/>
                  </a:ext>
                </a:extLst>
              </a:tr>
            </a:tbl>
          </a:graphicData>
        </a:graphic>
      </p:graphicFrame>
      <p:sp>
        <p:nvSpPr>
          <p:cNvPr id="5" name="TextBox 4">
            <a:extLst>
              <a:ext uri="{FF2B5EF4-FFF2-40B4-BE49-F238E27FC236}">
                <a16:creationId xmlns:a16="http://schemas.microsoft.com/office/drawing/2014/main" id="{062A3D62-7EB6-2A83-FBD4-AB8B7210E230}"/>
              </a:ext>
            </a:extLst>
          </p:cNvPr>
          <p:cNvSpPr txBox="1"/>
          <p:nvPr/>
        </p:nvSpPr>
        <p:spPr>
          <a:xfrm>
            <a:off x="193184" y="4365938"/>
            <a:ext cx="8950816" cy="707886"/>
          </a:xfrm>
          <a:prstGeom prst="rect">
            <a:avLst/>
          </a:prstGeom>
          <a:noFill/>
        </p:spPr>
        <p:txBody>
          <a:bodyPr wrap="square" rtlCol="0">
            <a:spAutoFit/>
          </a:bodyPr>
          <a:lstStyle/>
          <a:p>
            <a:r>
              <a:rPr lang="en-US" sz="2000" b="1" dirty="0">
                <a:solidFill>
                  <a:schemeClr val="bg1"/>
                </a:solidFill>
              </a:rPr>
              <a:t>Answers: 1. technology; 2. purchase; 3. cores; 4. faster; 5. optical; 6. read </a:t>
            </a:r>
          </a:p>
        </p:txBody>
      </p:sp>
    </p:spTree>
    <p:extLst>
      <p:ext uri="{BB962C8B-B14F-4D97-AF65-F5344CB8AC3E}">
        <p14:creationId xmlns:p14="http://schemas.microsoft.com/office/powerpoint/2010/main" val="301192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66"/>
          <p:cNvSpPr txBox="1">
            <a:spLocks noGrp="1"/>
          </p:cNvSpPr>
          <p:nvPr>
            <p:ph type="title"/>
          </p:nvPr>
        </p:nvSpPr>
        <p:spPr>
          <a:xfrm>
            <a:off x="1020726" y="540000"/>
            <a:ext cx="633413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latin typeface="Algerian" panose="04020705040A02060702" pitchFamily="82" charset="0"/>
              </a:rPr>
              <a:t>Home Assignment</a:t>
            </a:r>
            <a:endParaRPr sz="3600" dirty="0">
              <a:latin typeface="Algerian" panose="04020705040A02060702" pitchFamily="82" charset="0"/>
            </a:endParaRPr>
          </a:p>
        </p:txBody>
      </p:sp>
      <p:pic>
        <p:nvPicPr>
          <p:cNvPr id="2703" name="Google Shape;2703;p66"/>
          <p:cNvPicPr preferRelativeResize="0"/>
          <p:nvPr/>
        </p:nvPicPr>
        <p:blipFill rotWithShape="1">
          <a:blip r:embed="rId3">
            <a:alphaModFix/>
          </a:blip>
          <a:srcRect l="-1114" r="-1124"/>
          <a:stretch/>
        </p:blipFill>
        <p:spPr>
          <a:xfrm>
            <a:off x="3360450" y="1649663"/>
            <a:ext cx="2353500" cy="1441800"/>
          </a:xfrm>
          <a:prstGeom prst="roundRect">
            <a:avLst>
              <a:gd name="adj" fmla="val 0"/>
            </a:avLst>
          </a:prstGeom>
          <a:noFill/>
          <a:ln>
            <a:noFill/>
          </a:ln>
        </p:spPr>
      </p:pic>
      <p:pic>
        <p:nvPicPr>
          <p:cNvPr id="2704" name="Google Shape;2704;p66"/>
          <p:cNvPicPr preferRelativeResize="0"/>
          <p:nvPr/>
        </p:nvPicPr>
        <p:blipFill rotWithShape="1">
          <a:blip r:embed="rId4">
            <a:alphaModFix/>
          </a:blip>
          <a:srcRect l="797" t="1018" r="797" b="1096"/>
          <a:stretch/>
        </p:blipFill>
        <p:spPr>
          <a:xfrm>
            <a:off x="1379621" y="1793057"/>
            <a:ext cx="1005300" cy="1571100"/>
          </a:xfrm>
          <a:prstGeom prst="roundRect">
            <a:avLst>
              <a:gd name="adj" fmla="val 1278"/>
            </a:avLst>
          </a:prstGeom>
          <a:noFill/>
          <a:ln>
            <a:noFill/>
          </a:ln>
        </p:spPr>
      </p:pic>
      <p:sp>
        <p:nvSpPr>
          <p:cNvPr id="2705" name="Google Shape;2705;p66"/>
          <p:cNvSpPr/>
          <p:nvPr/>
        </p:nvSpPr>
        <p:spPr>
          <a:xfrm rot="5400000">
            <a:off x="1049114" y="2014454"/>
            <a:ext cx="1666034" cy="1128196"/>
          </a:xfrm>
          <a:custGeom>
            <a:avLst/>
            <a:gdLst/>
            <a:ahLst/>
            <a:cxnLst/>
            <a:rect l="l" t="t" r="r" b="b"/>
            <a:pathLst>
              <a:path w="96414" h="63160" extrusionOk="0">
                <a:moveTo>
                  <a:pt x="92169" y="3479"/>
                </a:moveTo>
                <a:cubicBezTo>
                  <a:pt x="92552" y="3479"/>
                  <a:pt x="92967" y="3735"/>
                  <a:pt x="92967" y="4118"/>
                </a:cubicBezTo>
                <a:lnTo>
                  <a:pt x="92967" y="59042"/>
                </a:lnTo>
                <a:cubicBezTo>
                  <a:pt x="92967" y="59457"/>
                  <a:pt x="92552" y="59713"/>
                  <a:pt x="92169" y="59713"/>
                </a:cubicBezTo>
                <a:lnTo>
                  <a:pt x="4117" y="59713"/>
                </a:lnTo>
                <a:cubicBezTo>
                  <a:pt x="3862" y="59713"/>
                  <a:pt x="3447" y="59457"/>
                  <a:pt x="3447" y="59042"/>
                </a:cubicBezTo>
                <a:lnTo>
                  <a:pt x="3447" y="4118"/>
                </a:lnTo>
                <a:cubicBezTo>
                  <a:pt x="3447" y="3735"/>
                  <a:pt x="3862" y="3479"/>
                  <a:pt x="4117" y="3479"/>
                </a:cubicBezTo>
                <a:close/>
                <a:moveTo>
                  <a:pt x="4117" y="1"/>
                </a:moveTo>
                <a:cubicBezTo>
                  <a:pt x="1851" y="1"/>
                  <a:pt x="0" y="1884"/>
                  <a:pt x="0" y="4118"/>
                </a:cubicBezTo>
                <a:lnTo>
                  <a:pt x="0" y="59042"/>
                </a:lnTo>
                <a:cubicBezTo>
                  <a:pt x="0" y="61308"/>
                  <a:pt x="1851" y="63159"/>
                  <a:pt x="4117" y="63159"/>
                </a:cubicBezTo>
                <a:lnTo>
                  <a:pt x="92169" y="63159"/>
                </a:lnTo>
                <a:cubicBezTo>
                  <a:pt x="94563" y="63159"/>
                  <a:pt x="96414" y="61308"/>
                  <a:pt x="96414" y="59042"/>
                </a:cubicBezTo>
                <a:lnTo>
                  <a:pt x="96414" y="4118"/>
                </a:lnTo>
                <a:cubicBezTo>
                  <a:pt x="96414" y="1884"/>
                  <a:pt x="94563" y="1"/>
                  <a:pt x="9216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6" name="Google Shape;2706;p66"/>
          <p:cNvGrpSpPr/>
          <p:nvPr/>
        </p:nvGrpSpPr>
        <p:grpSpPr>
          <a:xfrm>
            <a:off x="3065754" y="1579474"/>
            <a:ext cx="2945151" cy="1832165"/>
            <a:chOff x="3065754" y="1521837"/>
            <a:chExt cx="2945151" cy="1832165"/>
          </a:xfrm>
        </p:grpSpPr>
        <p:sp>
          <p:nvSpPr>
            <p:cNvPr id="2707" name="Google Shape;2707;p66"/>
            <p:cNvSpPr/>
            <p:nvPr/>
          </p:nvSpPr>
          <p:spPr>
            <a:xfrm>
              <a:off x="3065754" y="3099954"/>
              <a:ext cx="2945151" cy="162059"/>
            </a:xfrm>
            <a:custGeom>
              <a:avLst/>
              <a:gdLst/>
              <a:ahLst/>
              <a:cxnLst/>
              <a:rect l="l" t="t" r="r" b="b"/>
              <a:pathLst>
                <a:path w="132829" h="7309" extrusionOk="0">
                  <a:moveTo>
                    <a:pt x="10755" y="1"/>
                  </a:moveTo>
                  <a:lnTo>
                    <a:pt x="0" y="7309"/>
                  </a:lnTo>
                  <a:lnTo>
                    <a:pt x="132828" y="7309"/>
                  </a:lnTo>
                  <a:lnTo>
                    <a:pt x="122073"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6"/>
            <p:cNvSpPr/>
            <p:nvPr/>
          </p:nvSpPr>
          <p:spPr>
            <a:xfrm>
              <a:off x="3065754" y="3262008"/>
              <a:ext cx="2945151" cy="91994"/>
            </a:xfrm>
            <a:custGeom>
              <a:avLst/>
              <a:gdLst/>
              <a:ahLst/>
              <a:cxnLst/>
              <a:rect l="l" t="t" r="r" b="b"/>
              <a:pathLst>
                <a:path w="132829" h="4149" extrusionOk="0">
                  <a:moveTo>
                    <a:pt x="0" y="0"/>
                  </a:moveTo>
                  <a:lnTo>
                    <a:pt x="0" y="670"/>
                  </a:lnTo>
                  <a:cubicBezTo>
                    <a:pt x="0" y="2681"/>
                    <a:pt x="1468" y="4149"/>
                    <a:pt x="3319" y="4149"/>
                  </a:cubicBezTo>
                  <a:lnTo>
                    <a:pt x="129509" y="4149"/>
                  </a:lnTo>
                  <a:cubicBezTo>
                    <a:pt x="131392" y="4149"/>
                    <a:pt x="132828" y="2681"/>
                    <a:pt x="132828" y="670"/>
                  </a:cubicBezTo>
                  <a:lnTo>
                    <a:pt x="132828"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6"/>
            <p:cNvSpPr/>
            <p:nvPr/>
          </p:nvSpPr>
          <p:spPr>
            <a:xfrm>
              <a:off x="3304211" y="1521837"/>
              <a:ext cx="2468198" cy="1578192"/>
            </a:xfrm>
            <a:custGeom>
              <a:avLst/>
              <a:gdLst/>
              <a:ahLst/>
              <a:cxnLst/>
              <a:rect l="l" t="t" r="r" b="b"/>
              <a:pathLst>
                <a:path w="111318" h="82563" extrusionOk="0">
                  <a:moveTo>
                    <a:pt x="105988" y="3574"/>
                  </a:moveTo>
                  <a:cubicBezTo>
                    <a:pt x="106914" y="3574"/>
                    <a:pt x="107712" y="4245"/>
                    <a:pt x="107712" y="5170"/>
                  </a:cubicBezTo>
                  <a:lnTo>
                    <a:pt x="107712" y="77520"/>
                  </a:lnTo>
                  <a:cubicBezTo>
                    <a:pt x="107712" y="78446"/>
                    <a:pt x="106914" y="79244"/>
                    <a:pt x="105988" y="79244"/>
                  </a:cubicBezTo>
                  <a:lnTo>
                    <a:pt x="5075" y="79244"/>
                  </a:lnTo>
                  <a:cubicBezTo>
                    <a:pt x="4149" y="79244"/>
                    <a:pt x="3479" y="78446"/>
                    <a:pt x="3479" y="77520"/>
                  </a:cubicBezTo>
                  <a:lnTo>
                    <a:pt x="3479" y="5170"/>
                  </a:lnTo>
                  <a:cubicBezTo>
                    <a:pt x="3479" y="4245"/>
                    <a:pt x="4149" y="3574"/>
                    <a:pt x="5075" y="3574"/>
                  </a:cubicBezTo>
                  <a:close/>
                  <a:moveTo>
                    <a:pt x="5203" y="0"/>
                  </a:moveTo>
                  <a:cubicBezTo>
                    <a:pt x="2394" y="0"/>
                    <a:pt x="0" y="2266"/>
                    <a:pt x="0" y="5170"/>
                  </a:cubicBezTo>
                  <a:lnTo>
                    <a:pt x="0" y="82563"/>
                  </a:lnTo>
                  <a:lnTo>
                    <a:pt x="111318" y="82563"/>
                  </a:lnTo>
                  <a:lnTo>
                    <a:pt x="111318" y="5170"/>
                  </a:lnTo>
                  <a:cubicBezTo>
                    <a:pt x="111318" y="2266"/>
                    <a:pt x="109052" y="0"/>
                    <a:pt x="10611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0" name="Google Shape;2710;p66"/>
          <p:cNvSpPr txBox="1">
            <a:spLocks noGrp="1"/>
          </p:cNvSpPr>
          <p:nvPr>
            <p:ph type="subTitle" idx="4294967295"/>
          </p:nvPr>
        </p:nvSpPr>
        <p:spPr>
          <a:xfrm>
            <a:off x="1275675" y="3621875"/>
            <a:ext cx="6525300" cy="3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dirty="0"/>
              <a:t>Learn the terms/specific words which you studied during the lessons. </a:t>
            </a:r>
          </a:p>
          <a:p>
            <a:pPr marL="0" lvl="0" indent="0" algn="ctr" rtl="0">
              <a:spcBef>
                <a:spcPts val="0"/>
              </a:spcBef>
              <a:spcAft>
                <a:spcPts val="0"/>
              </a:spcAft>
              <a:buClr>
                <a:schemeClr val="dk1"/>
              </a:buClr>
              <a:buSzPts val="1100"/>
              <a:buFont typeface="Arial"/>
              <a:buNone/>
            </a:pPr>
            <a:r>
              <a:rPr lang="en-US" sz="2400" b="1" dirty="0"/>
              <a:t>Get ready </a:t>
            </a:r>
            <a:r>
              <a:rPr lang="en-US" sz="2400" b="1"/>
              <a:t>to make </a:t>
            </a:r>
            <a:r>
              <a:rPr lang="en-US" sz="2400" b="1" dirty="0"/>
              <a:t>the presentation.</a:t>
            </a:r>
          </a:p>
          <a:p>
            <a:pPr marL="0" lvl="0" indent="0" algn="ctr" rtl="0">
              <a:spcBef>
                <a:spcPts val="0"/>
              </a:spcBef>
              <a:spcAft>
                <a:spcPts val="0"/>
              </a:spcAft>
              <a:buClr>
                <a:schemeClr val="dk1"/>
              </a:buClr>
              <a:buSzPts val="1100"/>
              <a:buFont typeface="Arial"/>
              <a:buNone/>
            </a:pPr>
            <a:endParaRPr dirty="0"/>
          </a:p>
        </p:txBody>
      </p:sp>
      <p:grpSp>
        <p:nvGrpSpPr>
          <p:cNvPr id="2711" name="Google Shape;2711;p66"/>
          <p:cNvGrpSpPr/>
          <p:nvPr/>
        </p:nvGrpSpPr>
        <p:grpSpPr>
          <a:xfrm>
            <a:off x="6630633" y="2106271"/>
            <a:ext cx="724225" cy="1305382"/>
            <a:chOff x="6602075" y="2053150"/>
            <a:chExt cx="782100" cy="1409700"/>
          </a:xfrm>
        </p:grpSpPr>
        <p:sp>
          <p:nvSpPr>
            <p:cNvPr id="2712" name="Google Shape;2712;p66"/>
            <p:cNvSpPr/>
            <p:nvPr/>
          </p:nvSpPr>
          <p:spPr>
            <a:xfrm>
              <a:off x="6602075" y="2053150"/>
              <a:ext cx="782100" cy="14097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3" name="Google Shape;2713;p66"/>
            <p:cNvPicPr preferRelativeResize="0"/>
            <p:nvPr/>
          </p:nvPicPr>
          <p:blipFill rotWithShape="1">
            <a:blip r:embed="rId5">
              <a:alphaModFix/>
            </a:blip>
            <a:srcRect l="-10"/>
            <a:stretch/>
          </p:blipFill>
          <p:spPr>
            <a:xfrm>
              <a:off x="6684933" y="2156021"/>
              <a:ext cx="616500" cy="1203900"/>
            </a:xfrm>
            <a:prstGeom prst="roundRect">
              <a:avLst>
                <a:gd name="adj" fmla="val 1917"/>
              </a:avLst>
            </a:prstGeom>
            <a:noFill/>
            <a:ln>
              <a:noFill/>
            </a:ln>
          </p:spPr>
        </p:pic>
        <p:sp>
          <p:nvSpPr>
            <p:cNvPr id="2714" name="Google Shape;2714;p66"/>
            <p:cNvSpPr/>
            <p:nvPr/>
          </p:nvSpPr>
          <p:spPr>
            <a:xfrm>
              <a:off x="6691725" y="2156025"/>
              <a:ext cx="609600" cy="1203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5" name="Google Shape;2715;p66"/>
          <p:cNvGrpSpPr/>
          <p:nvPr/>
        </p:nvGrpSpPr>
        <p:grpSpPr>
          <a:xfrm rot="10800000">
            <a:off x="7800979" y="4115805"/>
            <a:ext cx="543432" cy="741197"/>
            <a:chOff x="2878829" y="3023092"/>
            <a:chExt cx="543432" cy="741197"/>
          </a:xfrm>
        </p:grpSpPr>
        <p:sp>
          <p:nvSpPr>
            <p:cNvPr id="2716" name="Google Shape;2716;p66"/>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6"/>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6"/>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6"/>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6"/>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6"/>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6"/>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6"/>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6"/>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6"/>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6"/>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6"/>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6"/>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6"/>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6"/>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6"/>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6"/>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6"/>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6"/>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6"/>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6"/>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6"/>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6"/>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6"/>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66"/>
          <p:cNvGrpSpPr/>
          <p:nvPr/>
        </p:nvGrpSpPr>
        <p:grpSpPr>
          <a:xfrm rot="10800000">
            <a:off x="385717" y="1745517"/>
            <a:ext cx="543432" cy="741197"/>
            <a:chOff x="2878829" y="3023092"/>
            <a:chExt cx="543432" cy="741197"/>
          </a:xfrm>
        </p:grpSpPr>
        <p:sp>
          <p:nvSpPr>
            <p:cNvPr id="2741" name="Google Shape;2741;p66"/>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6"/>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6"/>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6"/>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6"/>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6"/>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6"/>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6"/>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6"/>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6"/>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6"/>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6"/>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6"/>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6"/>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6"/>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6"/>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6"/>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6"/>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6"/>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6"/>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6"/>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6"/>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6"/>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6"/>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5" name="Google Shape;2765;p66"/>
          <p:cNvGrpSpPr/>
          <p:nvPr/>
        </p:nvGrpSpPr>
        <p:grpSpPr>
          <a:xfrm>
            <a:off x="350893" y="345057"/>
            <a:ext cx="8225504" cy="4106844"/>
            <a:chOff x="350893" y="345057"/>
            <a:chExt cx="8225504" cy="4106844"/>
          </a:xfrm>
        </p:grpSpPr>
        <p:grpSp>
          <p:nvGrpSpPr>
            <p:cNvPr id="2766" name="Google Shape;2766;p66"/>
            <p:cNvGrpSpPr/>
            <p:nvPr/>
          </p:nvGrpSpPr>
          <p:grpSpPr>
            <a:xfrm>
              <a:off x="350893" y="345057"/>
              <a:ext cx="8225504" cy="344536"/>
              <a:chOff x="1942776" y="1722253"/>
              <a:chExt cx="2118174" cy="88722"/>
            </a:xfrm>
          </p:grpSpPr>
          <p:sp>
            <p:nvSpPr>
              <p:cNvPr id="2767" name="Google Shape;2767;p66"/>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6"/>
              <p:cNvSpPr/>
              <p:nvPr/>
            </p:nvSpPr>
            <p:spPr>
              <a:xfrm>
                <a:off x="1942776" y="1722253"/>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9" name="Google Shape;2769;p66"/>
            <p:cNvSpPr/>
            <p:nvPr/>
          </p:nvSpPr>
          <p:spPr>
            <a:xfrm>
              <a:off x="6799876" y="4337825"/>
              <a:ext cx="114178" cy="114076"/>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Algerian" panose="04020705040A02060702" pitchFamily="82" charset="0"/>
              </a:rPr>
              <a:t>Enhance your vocabulary</a:t>
            </a:r>
            <a:endParaRPr dirty="0">
              <a:latin typeface="Algerian" panose="04020705040A02060702" pitchFamily="82" charset="0"/>
            </a:endParaRPr>
          </a:p>
          <a:p>
            <a:pPr marL="0" lvl="0" indent="0" algn="l" rtl="0">
              <a:spcBef>
                <a:spcPts val="0"/>
              </a:spcBef>
              <a:spcAft>
                <a:spcPts val="0"/>
              </a:spcAft>
              <a:buNone/>
            </a:pPr>
            <a:endParaRPr dirty="0"/>
          </a:p>
        </p:txBody>
      </p:sp>
      <p:sp>
        <p:nvSpPr>
          <p:cNvPr id="238" name="Google Shape;238;p36"/>
          <p:cNvSpPr txBox="1">
            <a:spLocks noGrp="1"/>
          </p:cNvSpPr>
          <p:nvPr>
            <p:ph type="body" idx="1"/>
          </p:nvPr>
        </p:nvSpPr>
        <p:spPr>
          <a:xfrm>
            <a:off x="321003" y="1152475"/>
            <a:ext cx="4903127" cy="3416400"/>
          </a:xfrm>
          <a:prstGeom prst="rect">
            <a:avLst/>
          </a:prstGeom>
        </p:spPr>
        <p:txBody>
          <a:bodyPr spcFirstLastPara="1" wrap="square" lIns="91425" tIns="91425" rIns="91425" bIns="91425" anchor="t" anchorCtr="0">
            <a:noAutofit/>
          </a:bodyPr>
          <a:lstStyle/>
          <a:p>
            <a:pPr lvl="0" indent="-457200" algn="l" rtl="0">
              <a:spcBef>
                <a:spcPts val="0"/>
              </a:spcBef>
              <a:spcAft>
                <a:spcPts val="1600"/>
              </a:spcAft>
              <a:buAutoNum type="arabicPeriod"/>
            </a:pPr>
            <a:r>
              <a:rPr lang="en-US" sz="1800" b="1" dirty="0"/>
              <a:t>E-commerce</a:t>
            </a:r>
            <a:r>
              <a:rPr lang="en-US" sz="1800" dirty="0"/>
              <a:t> – is the purchase or sale of items on the internet.</a:t>
            </a:r>
          </a:p>
          <a:p>
            <a:pPr lvl="0" indent="-457200" algn="l" rtl="0">
              <a:spcBef>
                <a:spcPts val="0"/>
              </a:spcBef>
              <a:spcAft>
                <a:spcPts val="1600"/>
              </a:spcAft>
              <a:buAutoNum type="arabicPeriod"/>
            </a:pPr>
            <a:r>
              <a:rPr lang="en-US" sz="1800" b="1" dirty="0"/>
              <a:t>Traffic</a:t>
            </a:r>
            <a:r>
              <a:rPr lang="en-US" sz="1800" dirty="0"/>
              <a:t> – is the total number of users that go to and view a website in a certain amount of time.</a:t>
            </a:r>
          </a:p>
          <a:p>
            <a:pPr lvl="0" indent="-457200" algn="l" rtl="0">
              <a:spcBef>
                <a:spcPts val="0"/>
              </a:spcBef>
              <a:spcAft>
                <a:spcPts val="1600"/>
              </a:spcAft>
              <a:buAutoNum type="arabicPeriod"/>
            </a:pPr>
            <a:r>
              <a:rPr lang="en-US" sz="1800" b="1" dirty="0"/>
              <a:t>Affiliate </a:t>
            </a:r>
            <a:r>
              <a:rPr lang="en-US" sz="1800" dirty="0"/>
              <a:t>– is a person or business that directs Internet traffic to a business’s website in exchange for a percentage of sales.</a:t>
            </a:r>
          </a:p>
          <a:p>
            <a:pPr lvl="0" indent="-457200" algn="l" rtl="0">
              <a:spcBef>
                <a:spcPts val="0"/>
              </a:spcBef>
              <a:spcAft>
                <a:spcPts val="1600"/>
              </a:spcAft>
              <a:buAutoNum type="arabicPeriod"/>
            </a:pPr>
            <a:endParaRPr sz="2400" dirty="0"/>
          </a:p>
        </p:txBody>
      </p:sp>
      <p:grpSp>
        <p:nvGrpSpPr>
          <p:cNvPr id="239" name="Google Shape;239;p36"/>
          <p:cNvGrpSpPr/>
          <p:nvPr/>
        </p:nvGrpSpPr>
        <p:grpSpPr>
          <a:xfrm>
            <a:off x="396318" y="1376775"/>
            <a:ext cx="8426679" cy="2929625"/>
            <a:chOff x="1890971" y="1788200"/>
            <a:chExt cx="2169979" cy="754416"/>
          </a:xfrm>
        </p:grpSpPr>
        <p:sp>
          <p:nvSpPr>
            <p:cNvPr id="240" name="Google Shape;240;p36"/>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6"/>
            <p:cNvSpPr/>
            <p:nvPr/>
          </p:nvSpPr>
          <p:spPr>
            <a:xfrm>
              <a:off x="3968012" y="2520516"/>
              <a:ext cx="22125" cy="22100"/>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6"/>
            <p:cNvSpPr/>
            <p:nvPr/>
          </p:nvSpPr>
          <p:spPr>
            <a:xfrm>
              <a:off x="1890971" y="2312797"/>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10 tips to improve the images of your e-commerce | Jivochat">
            <a:extLst>
              <a:ext uri="{FF2B5EF4-FFF2-40B4-BE49-F238E27FC236}">
                <a16:creationId xmlns:a16="http://schemas.microsoft.com/office/drawing/2014/main" id="{4B90F975-1E13-40B5-A837-2AC2129CA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448" y="1179751"/>
            <a:ext cx="2062718" cy="1119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Computer network. Traffic. stock illustration. Illustration ...">
            <a:extLst>
              <a:ext uri="{FF2B5EF4-FFF2-40B4-BE49-F238E27FC236}">
                <a16:creationId xmlns:a16="http://schemas.microsoft.com/office/drawing/2014/main" id="{85022410-952D-430A-B244-9DDB92C68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976" y="2161374"/>
            <a:ext cx="2575024" cy="15169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550+ Affiliate Marketing Pictures | Download Free Images on ...">
            <a:extLst>
              <a:ext uri="{FF2B5EF4-FFF2-40B4-BE49-F238E27FC236}">
                <a16:creationId xmlns:a16="http://schemas.microsoft.com/office/drawing/2014/main" id="{9894E264-7508-4C45-9384-1CBDD6515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153" y="3413943"/>
            <a:ext cx="2271110" cy="15169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1DFB9A-335A-E589-E872-C950EBB856B4}"/>
              </a:ext>
            </a:extLst>
          </p:cNvPr>
          <p:cNvSpPr txBox="1"/>
          <p:nvPr/>
        </p:nvSpPr>
        <p:spPr>
          <a:xfrm>
            <a:off x="334851" y="347730"/>
            <a:ext cx="7997779" cy="4616648"/>
          </a:xfrm>
          <a:prstGeom prst="rect">
            <a:avLst/>
          </a:prstGeom>
          <a:noFill/>
        </p:spPr>
        <p:txBody>
          <a:bodyPr wrap="square">
            <a:spAutoFit/>
          </a:bodyPr>
          <a:lstStyle/>
          <a:p>
            <a:r>
              <a:rPr lang="en-US" b="1" dirty="0">
                <a:solidFill>
                  <a:schemeClr val="bg1"/>
                </a:solidFill>
              </a:rPr>
              <a:t>Analyze the memory usage of your own computer or another device you use regularly.</a:t>
            </a:r>
          </a:p>
          <a:p>
            <a:r>
              <a:rPr lang="en-US" b="1" i="1" u="sng" dirty="0">
                <a:solidFill>
                  <a:schemeClr val="bg1"/>
                </a:solidFill>
              </a:rPr>
              <a:t>Instructions:</a:t>
            </a:r>
          </a:p>
          <a:p>
            <a:r>
              <a:rPr lang="en-US" b="1" dirty="0">
                <a:solidFill>
                  <a:schemeClr val="bg1"/>
                </a:solidFill>
              </a:rPr>
              <a:t>- Use built-in tools or third-party software to check the current RAM and virtual memory usage.</a:t>
            </a:r>
          </a:p>
          <a:p>
            <a:r>
              <a:rPr lang="en-US" b="1" dirty="0">
                <a:solidFill>
                  <a:schemeClr val="bg1"/>
                </a:solidFill>
              </a:rPr>
              <a:t>- Document how much RAM is in use, how much is available, and how virtual memory is being utilized.</a:t>
            </a:r>
          </a:p>
          <a:p>
            <a:r>
              <a:rPr lang="en-US" b="1" dirty="0">
                <a:solidFill>
                  <a:schemeClr val="bg1"/>
                </a:solidFill>
              </a:rPr>
              <a:t>- Identify and list the programs that are consuming the most memory.</a:t>
            </a:r>
          </a:p>
          <a:p>
            <a:r>
              <a:rPr lang="en-US" b="1" dirty="0">
                <a:solidFill>
                  <a:schemeClr val="bg1"/>
                </a:solidFill>
              </a:rPr>
              <a:t> - Write a 1-page report of your findings, including screenshots or graphs if possible.</a:t>
            </a:r>
          </a:p>
          <a:p>
            <a:r>
              <a:rPr lang="en-US" b="1" i="1" u="sng" dirty="0">
                <a:solidFill>
                  <a:schemeClr val="bg1"/>
                </a:solidFill>
              </a:rPr>
              <a:t>Tips:</a:t>
            </a:r>
          </a:p>
          <a:p>
            <a:r>
              <a:rPr lang="en-US" b="1" dirty="0">
                <a:solidFill>
                  <a:schemeClr val="bg1"/>
                </a:solidFill>
              </a:rPr>
              <a:t>Using Third-Party Software:</a:t>
            </a:r>
          </a:p>
          <a:p>
            <a:r>
              <a:rPr lang="en-US" b="1" dirty="0">
                <a:solidFill>
                  <a:schemeClr val="bg1"/>
                </a:solidFill>
              </a:rPr>
              <a:t>Download and Install: Download from CPU-Z's official website</a:t>
            </a:r>
          </a:p>
          <a:p>
            <a:r>
              <a:rPr lang="en-US" b="1" i="1" u="sng" dirty="0">
                <a:solidFill>
                  <a:schemeClr val="bg1"/>
                </a:solidFill>
              </a:rPr>
              <a:t>Task Manager:</a:t>
            </a:r>
          </a:p>
          <a:p>
            <a:r>
              <a:rPr lang="en-US" b="1" dirty="0">
                <a:solidFill>
                  <a:schemeClr val="bg1"/>
                </a:solidFill>
              </a:rPr>
              <a:t>Open Task Manager:</a:t>
            </a:r>
          </a:p>
          <a:p>
            <a:r>
              <a:rPr lang="en-US" b="1" dirty="0">
                <a:solidFill>
                  <a:schemeClr val="bg1"/>
                </a:solidFill>
              </a:rPr>
              <a:t>Press Ctrl + Shift + Esc or Ctrl + Alt + Del and select "Task Manager."</a:t>
            </a:r>
          </a:p>
          <a:p>
            <a:r>
              <a:rPr lang="en-US" b="1" dirty="0">
                <a:solidFill>
                  <a:schemeClr val="bg1"/>
                </a:solidFill>
              </a:rPr>
              <a:t>Check RAM Usage:</a:t>
            </a:r>
          </a:p>
          <a:p>
            <a:r>
              <a:rPr lang="en-US" b="1" dirty="0">
                <a:solidFill>
                  <a:schemeClr val="bg1"/>
                </a:solidFill>
              </a:rPr>
              <a:t>Go to the "Performance" tab.</a:t>
            </a:r>
          </a:p>
          <a:p>
            <a:r>
              <a:rPr lang="en-US" b="1" dirty="0">
                <a:solidFill>
                  <a:schemeClr val="bg1"/>
                </a:solidFill>
              </a:rPr>
              <a:t>Click on "Memory" to see the current RAM usage, available memory, and other details.</a:t>
            </a:r>
          </a:p>
          <a:p>
            <a:r>
              <a:rPr lang="en-US" b="1" dirty="0">
                <a:solidFill>
                  <a:schemeClr val="bg1"/>
                </a:solidFill>
              </a:rPr>
              <a:t>Check Virtual Memory:</a:t>
            </a:r>
          </a:p>
          <a:p>
            <a:r>
              <a:rPr lang="en-US" b="1" dirty="0">
                <a:solidFill>
                  <a:schemeClr val="bg1"/>
                </a:solidFill>
              </a:rPr>
              <a:t>Go to the "Performance" tab.</a:t>
            </a:r>
          </a:p>
          <a:p>
            <a:r>
              <a:rPr lang="en-US" b="1" dirty="0">
                <a:solidFill>
                  <a:schemeClr val="bg1"/>
                </a:solidFill>
              </a:rPr>
              <a:t>Click on "Memory," then scroll down to see "Virtual Memory" statistics at the bottom of the window</a:t>
            </a:r>
            <a:r>
              <a:rPr lang="en-US" dirty="0"/>
              <a:t>.</a:t>
            </a:r>
          </a:p>
        </p:txBody>
      </p:sp>
    </p:spTree>
    <p:extLst>
      <p:ext uri="{BB962C8B-B14F-4D97-AF65-F5344CB8AC3E}">
        <p14:creationId xmlns:p14="http://schemas.microsoft.com/office/powerpoint/2010/main" val="228688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9"/>
        <p:cNvGrpSpPr/>
        <p:nvPr/>
      </p:nvGrpSpPr>
      <p:grpSpPr>
        <a:xfrm>
          <a:off x="0" y="0"/>
          <a:ext cx="0" cy="0"/>
          <a:chOff x="0" y="0"/>
          <a:chExt cx="0" cy="0"/>
        </a:xfrm>
      </p:grpSpPr>
      <p:sp>
        <p:nvSpPr>
          <p:cNvPr id="3160" name="Google Shape;3160;p71"/>
          <p:cNvSpPr txBox="1">
            <a:spLocks noGrp="1"/>
          </p:cNvSpPr>
          <p:nvPr>
            <p:ph type="ctrTitle"/>
          </p:nvPr>
        </p:nvSpPr>
        <p:spPr>
          <a:xfrm>
            <a:off x="1887750" y="946225"/>
            <a:ext cx="5368500" cy="97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3161" name="Google Shape;3161;p71"/>
          <p:cNvSpPr txBox="1">
            <a:spLocks noGrp="1"/>
          </p:cNvSpPr>
          <p:nvPr>
            <p:ph type="subTitle" idx="1"/>
          </p:nvPr>
        </p:nvSpPr>
        <p:spPr>
          <a:xfrm>
            <a:off x="4774636" y="2224775"/>
            <a:ext cx="3054900" cy="11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200" dirty="0"/>
              <a:t>Do you have any questions?</a:t>
            </a:r>
            <a:endParaRPr sz="3200" dirty="0"/>
          </a:p>
        </p:txBody>
      </p:sp>
      <p:sp>
        <p:nvSpPr>
          <p:cNvPr id="3162" name="Google Shape;3162;p71"/>
          <p:cNvSpPr txBox="1"/>
          <p:nvPr/>
        </p:nvSpPr>
        <p:spPr>
          <a:xfrm>
            <a:off x="2851365" y="3780956"/>
            <a:ext cx="4005600" cy="2748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300"/>
              </a:spcAft>
              <a:buClr>
                <a:srgbClr val="000000"/>
              </a:buClr>
              <a:buSzPts val="1100"/>
              <a:buFont typeface="Arial"/>
              <a:buNone/>
            </a:pPr>
            <a:endParaRPr sz="1100" b="1" dirty="0">
              <a:solidFill>
                <a:schemeClr val="lt1"/>
              </a:solidFill>
              <a:latin typeface="Raleway"/>
              <a:ea typeface="Raleway"/>
              <a:cs typeface="Raleway"/>
              <a:sym typeface="Raleway"/>
            </a:endParaRPr>
          </a:p>
        </p:txBody>
      </p:sp>
      <p:grpSp>
        <p:nvGrpSpPr>
          <p:cNvPr id="3164" name="Google Shape;3164;p71"/>
          <p:cNvGrpSpPr/>
          <p:nvPr/>
        </p:nvGrpSpPr>
        <p:grpSpPr>
          <a:xfrm>
            <a:off x="3865360" y="2294374"/>
            <a:ext cx="271446" cy="968565"/>
            <a:chOff x="2769010" y="2734524"/>
            <a:chExt cx="271446" cy="968565"/>
          </a:xfrm>
        </p:grpSpPr>
        <p:sp>
          <p:nvSpPr>
            <p:cNvPr id="3165" name="Google Shape;3165;p71"/>
            <p:cNvSpPr/>
            <p:nvPr/>
          </p:nvSpPr>
          <p:spPr>
            <a:xfrm>
              <a:off x="2769200" y="2734524"/>
              <a:ext cx="271147" cy="271447"/>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6" name="Google Shape;3166;p71"/>
            <p:cNvGrpSpPr/>
            <p:nvPr/>
          </p:nvGrpSpPr>
          <p:grpSpPr>
            <a:xfrm>
              <a:off x="2769010" y="3431943"/>
              <a:ext cx="271446" cy="271147"/>
              <a:chOff x="3752358" y="3817349"/>
              <a:chExt cx="346056" cy="345674"/>
            </a:xfrm>
          </p:grpSpPr>
          <p:sp>
            <p:nvSpPr>
              <p:cNvPr id="3167" name="Google Shape;3167;p71"/>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1"/>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1"/>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1"/>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1" name="Google Shape;3171;p71"/>
            <p:cNvGrpSpPr/>
            <p:nvPr/>
          </p:nvGrpSpPr>
          <p:grpSpPr>
            <a:xfrm>
              <a:off x="2769016" y="3083409"/>
              <a:ext cx="271421" cy="271147"/>
              <a:chOff x="4201447" y="3817349"/>
              <a:chExt cx="346024" cy="345674"/>
            </a:xfrm>
          </p:grpSpPr>
          <p:sp>
            <p:nvSpPr>
              <p:cNvPr id="3172" name="Google Shape;3172;p71"/>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1"/>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74" name="Google Shape;3174;p71"/>
          <p:cNvGrpSpPr/>
          <p:nvPr/>
        </p:nvGrpSpPr>
        <p:grpSpPr>
          <a:xfrm>
            <a:off x="4531661" y="2186163"/>
            <a:ext cx="80672" cy="1321569"/>
            <a:chOff x="240800" y="2611388"/>
            <a:chExt cx="14075" cy="245512"/>
          </a:xfrm>
        </p:grpSpPr>
        <p:sp>
          <p:nvSpPr>
            <p:cNvPr id="3175" name="Google Shape;3175;p71"/>
            <p:cNvSpPr/>
            <p:nvPr/>
          </p:nvSpPr>
          <p:spPr>
            <a:xfrm>
              <a:off x="241875" y="2611388"/>
              <a:ext cx="11398" cy="13910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1"/>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1"/>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1"/>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9" name="Google Shape;3179;p71"/>
          <p:cNvGrpSpPr/>
          <p:nvPr/>
        </p:nvGrpSpPr>
        <p:grpSpPr>
          <a:xfrm>
            <a:off x="2632679" y="169405"/>
            <a:ext cx="543432" cy="741197"/>
            <a:chOff x="2878829" y="3023092"/>
            <a:chExt cx="543432" cy="741197"/>
          </a:xfrm>
        </p:grpSpPr>
        <p:sp>
          <p:nvSpPr>
            <p:cNvPr id="3180" name="Google Shape;3180;p71"/>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1"/>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1"/>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1"/>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1"/>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1"/>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1"/>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1"/>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1"/>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1"/>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1"/>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1"/>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1"/>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1"/>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1"/>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1"/>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1"/>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1"/>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1"/>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1"/>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1"/>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1"/>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1"/>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1"/>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4" name="Google Shape;3204;p71"/>
          <p:cNvGrpSpPr/>
          <p:nvPr/>
        </p:nvGrpSpPr>
        <p:grpSpPr>
          <a:xfrm>
            <a:off x="8153509" y="2859230"/>
            <a:ext cx="541000" cy="741197"/>
            <a:chOff x="1148622" y="1207755"/>
            <a:chExt cx="541000" cy="741197"/>
          </a:xfrm>
        </p:grpSpPr>
        <p:sp>
          <p:nvSpPr>
            <p:cNvPr id="3205" name="Google Shape;3205;p71"/>
            <p:cNvSpPr/>
            <p:nvPr/>
          </p:nvSpPr>
          <p:spPr>
            <a:xfrm>
              <a:off x="1148622" y="1207755"/>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1"/>
            <p:cNvSpPr/>
            <p:nvPr/>
          </p:nvSpPr>
          <p:spPr>
            <a:xfrm>
              <a:off x="1326461" y="1207755"/>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1"/>
            <p:cNvSpPr/>
            <p:nvPr/>
          </p:nvSpPr>
          <p:spPr>
            <a:xfrm>
              <a:off x="1501680" y="1207755"/>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1"/>
            <p:cNvSpPr/>
            <p:nvPr/>
          </p:nvSpPr>
          <p:spPr>
            <a:xfrm>
              <a:off x="1669415" y="1207755"/>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1"/>
            <p:cNvSpPr/>
            <p:nvPr/>
          </p:nvSpPr>
          <p:spPr>
            <a:xfrm>
              <a:off x="1148622" y="1352944"/>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1"/>
            <p:cNvSpPr/>
            <p:nvPr/>
          </p:nvSpPr>
          <p:spPr>
            <a:xfrm>
              <a:off x="1326461" y="1352944"/>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1"/>
            <p:cNvSpPr/>
            <p:nvPr/>
          </p:nvSpPr>
          <p:spPr>
            <a:xfrm>
              <a:off x="1501680" y="1352944"/>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1"/>
            <p:cNvSpPr/>
            <p:nvPr/>
          </p:nvSpPr>
          <p:spPr>
            <a:xfrm>
              <a:off x="1669415" y="1352944"/>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1"/>
            <p:cNvSpPr/>
            <p:nvPr/>
          </p:nvSpPr>
          <p:spPr>
            <a:xfrm>
              <a:off x="1148622" y="1500660"/>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1"/>
            <p:cNvSpPr/>
            <p:nvPr/>
          </p:nvSpPr>
          <p:spPr>
            <a:xfrm>
              <a:off x="1326461" y="1500660"/>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1"/>
            <p:cNvSpPr/>
            <p:nvPr/>
          </p:nvSpPr>
          <p:spPr>
            <a:xfrm>
              <a:off x="1501680" y="1500660"/>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1"/>
            <p:cNvSpPr/>
            <p:nvPr/>
          </p:nvSpPr>
          <p:spPr>
            <a:xfrm>
              <a:off x="1669415" y="1500660"/>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1"/>
            <p:cNvSpPr/>
            <p:nvPr/>
          </p:nvSpPr>
          <p:spPr>
            <a:xfrm>
              <a:off x="1148622" y="1645943"/>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1"/>
            <p:cNvSpPr/>
            <p:nvPr/>
          </p:nvSpPr>
          <p:spPr>
            <a:xfrm>
              <a:off x="1326461" y="1645943"/>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1"/>
            <p:cNvSpPr/>
            <p:nvPr/>
          </p:nvSpPr>
          <p:spPr>
            <a:xfrm>
              <a:off x="1501680" y="1645943"/>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71"/>
            <p:cNvSpPr/>
            <p:nvPr/>
          </p:nvSpPr>
          <p:spPr>
            <a:xfrm>
              <a:off x="1669415" y="1645943"/>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1"/>
            <p:cNvSpPr/>
            <p:nvPr/>
          </p:nvSpPr>
          <p:spPr>
            <a:xfrm>
              <a:off x="1148622" y="1787016"/>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1"/>
            <p:cNvSpPr/>
            <p:nvPr/>
          </p:nvSpPr>
          <p:spPr>
            <a:xfrm>
              <a:off x="1326461" y="1787016"/>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1"/>
            <p:cNvSpPr/>
            <p:nvPr/>
          </p:nvSpPr>
          <p:spPr>
            <a:xfrm>
              <a:off x="1501680" y="1791132"/>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1"/>
            <p:cNvSpPr/>
            <p:nvPr/>
          </p:nvSpPr>
          <p:spPr>
            <a:xfrm>
              <a:off x="1669415" y="1787016"/>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1"/>
            <p:cNvSpPr/>
            <p:nvPr/>
          </p:nvSpPr>
          <p:spPr>
            <a:xfrm>
              <a:off x="1148622" y="1926312"/>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1"/>
            <p:cNvSpPr/>
            <p:nvPr/>
          </p:nvSpPr>
          <p:spPr>
            <a:xfrm>
              <a:off x="1326461" y="1926312"/>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1"/>
            <p:cNvSpPr/>
            <p:nvPr/>
          </p:nvSpPr>
          <p:spPr>
            <a:xfrm>
              <a:off x="1501680" y="1926312"/>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1"/>
            <p:cNvSpPr/>
            <p:nvPr/>
          </p:nvSpPr>
          <p:spPr>
            <a:xfrm>
              <a:off x="1669415" y="1926312"/>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9" name="Google Shape;3229;p71"/>
          <p:cNvGrpSpPr/>
          <p:nvPr/>
        </p:nvGrpSpPr>
        <p:grpSpPr>
          <a:xfrm>
            <a:off x="984079" y="3723780"/>
            <a:ext cx="543432" cy="741197"/>
            <a:chOff x="2878829" y="3023092"/>
            <a:chExt cx="543432" cy="741197"/>
          </a:xfrm>
        </p:grpSpPr>
        <p:sp>
          <p:nvSpPr>
            <p:cNvPr id="3230" name="Google Shape;3230;p71"/>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1"/>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1"/>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1"/>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1"/>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1"/>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1"/>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1"/>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1"/>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1"/>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1"/>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1"/>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1"/>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1"/>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1"/>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1"/>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1"/>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1"/>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1"/>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1"/>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1"/>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1"/>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1"/>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1"/>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71"/>
          <p:cNvGrpSpPr/>
          <p:nvPr/>
        </p:nvGrpSpPr>
        <p:grpSpPr>
          <a:xfrm>
            <a:off x="350893" y="345057"/>
            <a:ext cx="8225504" cy="4106844"/>
            <a:chOff x="350893" y="345057"/>
            <a:chExt cx="8225504" cy="4106844"/>
          </a:xfrm>
        </p:grpSpPr>
        <p:grpSp>
          <p:nvGrpSpPr>
            <p:cNvPr id="3255" name="Google Shape;3255;p71"/>
            <p:cNvGrpSpPr/>
            <p:nvPr/>
          </p:nvGrpSpPr>
          <p:grpSpPr>
            <a:xfrm>
              <a:off x="350893" y="345057"/>
              <a:ext cx="8225504" cy="344536"/>
              <a:chOff x="1942776" y="1722253"/>
              <a:chExt cx="2118174" cy="88722"/>
            </a:xfrm>
          </p:grpSpPr>
          <p:sp>
            <p:nvSpPr>
              <p:cNvPr id="3256" name="Google Shape;3256;p71"/>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1"/>
              <p:cNvSpPr/>
              <p:nvPr/>
            </p:nvSpPr>
            <p:spPr>
              <a:xfrm>
                <a:off x="1942776" y="1722253"/>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8" name="Google Shape;3258;p71"/>
            <p:cNvSpPr/>
            <p:nvPr/>
          </p:nvSpPr>
          <p:spPr>
            <a:xfrm>
              <a:off x="6799876" y="4337825"/>
              <a:ext cx="114178" cy="114076"/>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346272" y="167329"/>
            <a:ext cx="4856594" cy="477478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4. </a:t>
            </a:r>
            <a:r>
              <a:rPr lang="en-US" sz="1800" b="1" dirty="0">
                <a:latin typeface="Raleway"/>
                <a:sym typeface="Raleway"/>
              </a:rPr>
              <a:t>Shopping cart – </a:t>
            </a:r>
            <a:r>
              <a:rPr lang="en-US" sz="1800" dirty="0">
                <a:latin typeface="Raleway"/>
                <a:sym typeface="Raleway"/>
              </a:rPr>
              <a:t>is a part of an online store that displays items that a consumer has selected for purchase , but has not yet paid yet</a:t>
            </a:r>
            <a:br>
              <a:rPr lang="en-US" sz="1800" dirty="0">
                <a:latin typeface="Raleway"/>
                <a:sym typeface="Raleway"/>
              </a:rPr>
            </a:br>
            <a:r>
              <a:rPr lang="en-US" sz="1800" b="1" dirty="0">
                <a:latin typeface="Raleway"/>
                <a:sym typeface="Raleway"/>
              </a:rPr>
              <a:t>5.</a:t>
            </a:r>
            <a:r>
              <a:rPr lang="en-US" sz="1800" dirty="0">
                <a:latin typeface="Raleway"/>
                <a:sym typeface="Raleway"/>
              </a:rPr>
              <a:t> </a:t>
            </a:r>
            <a:r>
              <a:rPr lang="en-US" sz="1800" b="1" dirty="0">
                <a:latin typeface="Raleway"/>
                <a:sym typeface="Raleway"/>
              </a:rPr>
              <a:t>FAQs –</a:t>
            </a:r>
            <a:r>
              <a:rPr lang="en-US" sz="1800" dirty="0">
                <a:latin typeface="Raleway"/>
                <a:sym typeface="Raleway"/>
              </a:rPr>
              <a:t> (Frequently Asked Questions) are a set of questions and answers that are provided on a website to provide users with information that users commonly want to know</a:t>
            </a:r>
            <a:br>
              <a:rPr lang="en-US" sz="1800" dirty="0">
                <a:latin typeface="Raleway"/>
                <a:sym typeface="Raleway"/>
              </a:rPr>
            </a:br>
            <a:r>
              <a:rPr lang="en-US" sz="1800" b="1" dirty="0">
                <a:latin typeface="Raleway"/>
                <a:sym typeface="Raleway"/>
              </a:rPr>
              <a:t>6. Brick and mortar </a:t>
            </a:r>
            <a:r>
              <a:rPr lang="en-US" sz="1800" dirty="0">
                <a:latin typeface="Raleway"/>
                <a:sym typeface="Raleway"/>
              </a:rPr>
              <a:t>– is a business that operates in a physical location instead of online</a:t>
            </a:r>
            <a:endParaRPr sz="1800" dirty="0">
              <a:latin typeface="Raleway"/>
              <a:sym typeface="Raleway"/>
            </a:endParaRPr>
          </a:p>
        </p:txBody>
      </p:sp>
      <p:grpSp>
        <p:nvGrpSpPr>
          <p:cNvPr id="300" name="Google Shape;300;p38"/>
          <p:cNvGrpSpPr/>
          <p:nvPr/>
        </p:nvGrpSpPr>
        <p:grpSpPr>
          <a:xfrm>
            <a:off x="963650" y="292405"/>
            <a:ext cx="4064866" cy="4502497"/>
            <a:chOff x="963650" y="292405"/>
            <a:chExt cx="7255250" cy="4502497"/>
          </a:xfrm>
        </p:grpSpPr>
        <p:sp>
          <p:nvSpPr>
            <p:cNvPr id="301" name="Google Shape;301;p38"/>
            <p:cNvSpPr/>
            <p:nvPr/>
          </p:nvSpPr>
          <p:spPr>
            <a:xfrm>
              <a:off x="8112937" y="795625"/>
              <a:ext cx="105963" cy="105963"/>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8"/>
            <p:cNvSpPr/>
            <p:nvPr/>
          </p:nvSpPr>
          <p:spPr>
            <a:xfrm>
              <a:off x="7399928" y="3236375"/>
              <a:ext cx="102939" cy="102822"/>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8"/>
            <p:cNvSpPr/>
            <p:nvPr/>
          </p:nvSpPr>
          <p:spPr>
            <a:xfrm>
              <a:off x="963650" y="2773946"/>
              <a:ext cx="246006" cy="233561"/>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38"/>
            <p:cNvGrpSpPr/>
            <p:nvPr/>
          </p:nvGrpSpPr>
          <p:grpSpPr>
            <a:xfrm>
              <a:off x="2396654" y="292405"/>
              <a:ext cx="543432" cy="741197"/>
              <a:chOff x="2878829" y="3023092"/>
              <a:chExt cx="543432" cy="741197"/>
            </a:xfrm>
          </p:grpSpPr>
          <p:sp>
            <p:nvSpPr>
              <p:cNvPr id="305" name="Google Shape;305;p38"/>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8"/>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8"/>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8"/>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8"/>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8"/>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8"/>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8"/>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8"/>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8"/>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8"/>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8"/>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8"/>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8"/>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8"/>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8"/>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8"/>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8"/>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8"/>
            <p:cNvGrpSpPr/>
            <p:nvPr/>
          </p:nvGrpSpPr>
          <p:grpSpPr>
            <a:xfrm>
              <a:off x="6498004" y="4053705"/>
              <a:ext cx="543432" cy="741197"/>
              <a:chOff x="2878829" y="3023092"/>
              <a:chExt cx="543432" cy="741197"/>
            </a:xfrm>
          </p:grpSpPr>
          <p:sp>
            <p:nvSpPr>
              <p:cNvPr id="330" name="Google Shape;330;p38"/>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8"/>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8"/>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8"/>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8"/>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8"/>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8"/>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8"/>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8"/>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8"/>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8"/>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8"/>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8"/>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8"/>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8"/>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50" name="Picture 2" descr="139,191 Shopping Cart Photos - Free &amp; Royalty-Free Stock ...">
            <a:extLst>
              <a:ext uri="{FF2B5EF4-FFF2-40B4-BE49-F238E27FC236}">
                <a16:creationId xmlns:a16="http://schemas.microsoft.com/office/drawing/2014/main" id="{7A34BCDB-8F53-4F17-9BC5-F425EC326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793" y="271909"/>
            <a:ext cx="2706721" cy="19616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Faq Stock Photos, Royalty Free Faq Images | Depositphotos">
            <a:extLst>
              <a:ext uri="{FF2B5EF4-FFF2-40B4-BE49-F238E27FC236}">
                <a16:creationId xmlns:a16="http://schemas.microsoft.com/office/drawing/2014/main" id="{55D58685-0586-4FB7-8BDC-2EE4373DF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516" y="2054930"/>
            <a:ext cx="2545762" cy="17496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6" name="Picture 8" descr="How Digital Innovation Affects Brick and Mortar Experiences | Blue Fountain  Media">
            <a:extLst>
              <a:ext uri="{FF2B5EF4-FFF2-40B4-BE49-F238E27FC236}">
                <a16:creationId xmlns:a16="http://schemas.microsoft.com/office/drawing/2014/main" id="{06D4DE5F-56BD-425D-87BF-DA3C83FBF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654" y="3386937"/>
            <a:ext cx="2255243" cy="16691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457200" y="481410"/>
            <a:ext cx="4390571" cy="407736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7. </a:t>
            </a:r>
            <a:r>
              <a:rPr lang="en-US" sz="2000" b="1" dirty="0"/>
              <a:t>Page views </a:t>
            </a:r>
            <a:r>
              <a:rPr lang="en-US" sz="2000" dirty="0"/>
              <a:t>– is a request from a computer to load a page of a website. They can be counted to analyze the number of people viewing a website.</a:t>
            </a:r>
            <a:br>
              <a:rPr lang="en-US" sz="2000" dirty="0"/>
            </a:br>
            <a:br>
              <a:rPr lang="en-US" sz="2000" dirty="0"/>
            </a:br>
            <a:r>
              <a:rPr lang="en-US" sz="2000" dirty="0"/>
              <a:t>8</a:t>
            </a:r>
            <a:r>
              <a:rPr lang="en-US" sz="2000" b="1" dirty="0"/>
              <a:t>. Digital certificate </a:t>
            </a:r>
            <a:r>
              <a:rPr lang="en-US" sz="2000" dirty="0"/>
              <a:t>– is an electronic document that proves an online business or person is who that business or person claims to be.</a:t>
            </a:r>
            <a:br>
              <a:rPr lang="en-US" sz="2000" dirty="0"/>
            </a:br>
            <a:br>
              <a:rPr lang="en-US" sz="2000" dirty="0"/>
            </a:br>
            <a:r>
              <a:rPr lang="en-US" sz="2000" dirty="0"/>
              <a:t>9. </a:t>
            </a:r>
            <a:r>
              <a:rPr lang="en-US" sz="2000" b="1" dirty="0"/>
              <a:t>Certificate authority </a:t>
            </a:r>
            <a:r>
              <a:rPr lang="en-US" sz="2000" dirty="0"/>
              <a:t>– it creates, offers and verifies reliable digital certificates.</a:t>
            </a:r>
            <a:endParaRPr sz="2000" dirty="0"/>
          </a:p>
        </p:txBody>
      </p:sp>
      <p:grpSp>
        <p:nvGrpSpPr>
          <p:cNvPr id="582" name="Google Shape;582;p43"/>
          <p:cNvGrpSpPr/>
          <p:nvPr/>
        </p:nvGrpSpPr>
        <p:grpSpPr>
          <a:xfrm>
            <a:off x="1535093" y="442532"/>
            <a:ext cx="7287904" cy="3610038"/>
            <a:chOff x="1535093" y="442532"/>
            <a:chExt cx="7287904" cy="3610038"/>
          </a:xfrm>
        </p:grpSpPr>
        <p:sp>
          <p:nvSpPr>
            <p:cNvPr id="583" name="Google Shape;583;p43"/>
            <p:cNvSpPr/>
            <p:nvPr/>
          </p:nvSpPr>
          <p:spPr>
            <a:xfrm>
              <a:off x="8734554" y="1228088"/>
              <a:ext cx="88442" cy="88442"/>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3"/>
            <p:cNvSpPr/>
            <p:nvPr/>
          </p:nvSpPr>
          <p:spPr>
            <a:xfrm>
              <a:off x="6118493" y="3964199"/>
              <a:ext cx="88449" cy="88371"/>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3"/>
            <p:cNvSpPr/>
            <p:nvPr/>
          </p:nvSpPr>
          <p:spPr>
            <a:xfrm>
              <a:off x="1535093" y="3265257"/>
              <a:ext cx="205329" cy="194942"/>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3"/>
            <p:cNvSpPr/>
            <p:nvPr/>
          </p:nvSpPr>
          <p:spPr>
            <a:xfrm>
              <a:off x="1667943" y="442532"/>
              <a:ext cx="205329" cy="194942"/>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43"/>
          <p:cNvGrpSpPr/>
          <p:nvPr/>
        </p:nvGrpSpPr>
        <p:grpSpPr>
          <a:xfrm flipH="1">
            <a:off x="7880579" y="2059155"/>
            <a:ext cx="543432" cy="741197"/>
            <a:chOff x="2278754" y="3912467"/>
            <a:chExt cx="543432" cy="741197"/>
          </a:xfrm>
        </p:grpSpPr>
        <p:sp>
          <p:nvSpPr>
            <p:cNvPr id="588" name="Google Shape;588;p43"/>
            <p:cNvSpPr/>
            <p:nvPr/>
          </p:nvSpPr>
          <p:spPr>
            <a:xfrm>
              <a:off x="2278754" y="3912467"/>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3"/>
            <p:cNvSpPr/>
            <p:nvPr/>
          </p:nvSpPr>
          <p:spPr>
            <a:xfrm>
              <a:off x="2456593" y="3912467"/>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3"/>
            <p:cNvSpPr/>
            <p:nvPr/>
          </p:nvSpPr>
          <p:spPr>
            <a:xfrm>
              <a:off x="2624328" y="3912467"/>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2802073" y="3912467"/>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2278754" y="4057657"/>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2456593" y="4057657"/>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3"/>
            <p:cNvSpPr/>
            <p:nvPr/>
          </p:nvSpPr>
          <p:spPr>
            <a:xfrm>
              <a:off x="2624328" y="4057657"/>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a:off x="2802073" y="4057657"/>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2278754" y="4205372"/>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2456593" y="4205372"/>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3"/>
            <p:cNvSpPr/>
            <p:nvPr/>
          </p:nvSpPr>
          <p:spPr>
            <a:xfrm>
              <a:off x="2624328" y="4205372"/>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3"/>
            <p:cNvSpPr/>
            <p:nvPr/>
          </p:nvSpPr>
          <p:spPr>
            <a:xfrm>
              <a:off x="2802073" y="4205372"/>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3"/>
            <p:cNvSpPr/>
            <p:nvPr/>
          </p:nvSpPr>
          <p:spPr>
            <a:xfrm>
              <a:off x="2278754" y="4350656"/>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3"/>
            <p:cNvSpPr/>
            <p:nvPr/>
          </p:nvSpPr>
          <p:spPr>
            <a:xfrm>
              <a:off x="2456593" y="4350656"/>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3"/>
            <p:cNvSpPr/>
            <p:nvPr/>
          </p:nvSpPr>
          <p:spPr>
            <a:xfrm>
              <a:off x="2624328" y="4350656"/>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3"/>
            <p:cNvSpPr/>
            <p:nvPr/>
          </p:nvSpPr>
          <p:spPr>
            <a:xfrm>
              <a:off x="2802073" y="4350656"/>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3"/>
            <p:cNvSpPr/>
            <p:nvPr/>
          </p:nvSpPr>
          <p:spPr>
            <a:xfrm>
              <a:off x="2278754" y="4495845"/>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3"/>
            <p:cNvSpPr/>
            <p:nvPr/>
          </p:nvSpPr>
          <p:spPr>
            <a:xfrm>
              <a:off x="2456593" y="4495845"/>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3"/>
            <p:cNvSpPr/>
            <p:nvPr/>
          </p:nvSpPr>
          <p:spPr>
            <a:xfrm>
              <a:off x="2624328" y="4495845"/>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3"/>
            <p:cNvSpPr/>
            <p:nvPr/>
          </p:nvSpPr>
          <p:spPr>
            <a:xfrm>
              <a:off x="2802073" y="4495845"/>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3"/>
            <p:cNvSpPr/>
            <p:nvPr/>
          </p:nvSpPr>
          <p:spPr>
            <a:xfrm>
              <a:off x="2278754" y="4643561"/>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3"/>
            <p:cNvSpPr/>
            <p:nvPr/>
          </p:nvSpPr>
          <p:spPr>
            <a:xfrm>
              <a:off x="2456593" y="4643561"/>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3"/>
            <p:cNvSpPr/>
            <p:nvPr/>
          </p:nvSpPr>
          <p:spPr>
            <a:xfrm>
              <a:off x="2624328" y="4643561"/>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3"/>
            <p:cNvSpPr/>
            <p:nvPr/>
          </p:nvSpPr>
          <p:spPr>
            <a:xfrm>
              <a:off x="2802073" y="4643561"/>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43"/>
          <p:cNvGrpSpPr/>
          <p:nvPr/>
        </p:nvGrpSpPr>
        <p:grpSpPr>
          <a:xfrm flipH="1">
            <a:off x="1412772" y="4130692"/>
            <a:ext cx="541000" cy="741197"/>
            <a:chOff x="548547" y="2097130"/>
            <a:chExt cx="541000" cy="741197"/>
          </a:xfrm>
        </p:grpSpPr>
        <p:sp>
          <p:nvSpPr>
            <p:cNvPr id="613" name="Google Shape;613;p43"/>
            <p:cNvSpPr/>
            <p:nvPr/>
          </p:nvSpPr>
          <p:spPr>
            <a:xfrm>
              <a:off x="548547" y="2097130"/>
              <a:ext cx="20113" cy="14500"/>
            </a:xfrm>
            <a:custGeom>
              <a:avLst/>
              <a:gdLst/>
              <a:ahLst/>
              <a:cxnLst/>
              <a:rect l="l" t="t" r="r" b="b"/>
              <a:pathLst>
                <a:path w="215" h="155" extrusionOk="0">
                  <a:moveTo>
                    <a:pt x="108" y="0"/>
                  </a:moveTo>
                  <a:cubicBezTo>
                    <a:pt x="108" y="0"/>
                    <a:pt x="1" y="0"/>
                    <a:pt x="1" y="107"/>
                  </a:cubicBezTo>
                  <a:lnTo>
                    <a:pt x="108" y="107"/>
                  </a:lnTo>
                  <a:cubicBezTo>
                    <a:pt x="143" y="143"/>
                    <a:pt x="167"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3"/>
            <p:cNvSpPr/>
            <p:nvPr/>
          </p:nvSpPr>
          <p:spPr>
            <a:xfrm>
              <a:off x="726386" y="2097130"/>
              <a:ext cx="20113" cy="14500"/>
            </a:xfrm>
            <a:custGeom>
              <a:avLst/>
              <a:gdLst/>
              <a:ahLst/>
              <a:cxnLst/>
              <a:rect l="l" t="t" r="r" b="b"/>
              <a:pathLst>
                <a:path w="215" h="155" extrusionOk="0">
                  <a:moveTo>
                    <a:pt x="107" y="0"/>
                  </a:moveTo>
                  <a:cubicBezTo>
                    <a:pt x="0" y="0"/>
                    <a:pt x="0" y="0"/>
                    <a:pt x="0" y="107"/>
                  </a:cubicBezTo>
                  <a:lnTo>
                    <a:pt x="107" y="107"/>
                  </a:lnTo>
                  <a:cubicBezTo>
                    <a:pt x="107" y="143"/>
                    <a:pt x="119" y="155"/>
                    <a:pt x="135" y="155"/>
                  </a:cubicBezTo>
                  <a:cubicBezTo>
                    <a:pt x="167" y="155"/>
                    <a:pt x="214" y="107"/>
                    <a:pt x="214" y="107"/>
                  </a:cubicBezTo>
                  <a:cubicBezTo>
                    <a:pt x="214" y="0"/>
                    <a:pt x="107"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3"/>
            <p:cNvSpPr/>
            <p:nvPr/>
          </p:nvSpPr>
          <p:spPr>
            <a:xfrm>
              <a:off x="901605" y="2097130"/>
              <a:ext cx="12629" cy="20113"/>
            </a:xfrm>
            <a:custGeom>
              <a:avLst/>
              <a:gdLst/>
              <a:ahLst/>
              <a:cxnLst/>
              <a:rect l="l" t="t" r="r" b="b"/>
              <a:pathLst>
                <a:path w="135" h="215" extrusionOk="0">
                  <a:moveTo>
                    <a:pt x="135" y="0"/>
                  </a:moveTo>
                  <a:cubicBezTo>
                    <a:pt x="1" y="0"/>
                    <a:pt x="1" y="0"/>
                    <a:pt x="1" y="107"/>
                  </a:cubicBezTo>
                  <a:cubicBezTo>
                    <a:pt x="1" y="107"/>
                    <a:pt x="1" y="214"/>
                    <a:pt x="135" y="214"/>
                  </a:cubicBezTo>
                  <a:lnTo>
                    <a:pt x="135" y="107"/>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3"/>
            <p:cNvSpPr/>
            <p:nvPr/>
          </p:nvSpPr>
          <p:spPr>
            <a:xfrm>
              <a:off x="1069340" y="2097130"/>
              <a:ext cx="20207" cy="14500"/>
            </a:xfrm>
            <a:custGeom>
              <a:avLst/>
              <a:gdLst/>
              <a:ahLst/>
              <a:cxnLst/>
              <a:rect l="l" t="t" r="r" b="b"/>
              <a:pathLst>
                <a:path w="216" h="155" extrusionOk="0">
                  <a:moveTo>
                    <a:pt x="108" y="0"/>
                  </a:moveTo>
                  <a:cubicBezTo>
                    <a:pt x="108" y="0"/>
                    <a:pt x="1" y="0"/>
                    <a:pt x="1" y="107"/>
                  </a:cubicBezTo>
                  <a:lnTo>
                    <a:pt x="108" y="107"/>
                  </a:lnTo>
                  <a:cubicBezTo>
                    <a:pt x="144" y="143"/>
                    <a:pt x="168" y="155"/>
                    <a:pt x="183" y="155"/>
                  </a:cubicBezTo>
                  <a:cubicBezTo>
                    <a:pt x="215" y="155"/>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3"/>
            <p:cNvSpPr/>
            <p:nvPr/>
          </p:nvSpPr>
          <p:spPr>
            <a:xfrm>
              <a:off x="548547" y="2242319"/>
              <a:ext cx="20113" cy="15342"/>
            </a:xfrm>
            <a:custGeom>
              <a:avLst/>
              <a:gdLst/>
              <a:ahLst/>
              <a:cxnLst/>
              <a:rect l="l" t="t" r="r" b="b"/>
              <a:pathLst>
                <a:path w="215" h="164" extrusionOk="0">
                  <a:moveTo>
                    <a:pt x="108" y="1"/>
                  </a:moveTo>
                  <a:cubicBezTo>
                    <a:pt x="108" y="1"/>
                    <a:pt x="1" y="1"/>
                    <a:pt x="1"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3"/>
            <p:cNvSpPr/>
            <p:nvPr/>
          </p:nvSpPr>
          <p:spPr>
            <a:xfrm>
              <a:off x="726386" y="2242319"/>
              <a:ext cx="20113" cy="15342"/>
            </a:xfrm>
            <a:custGeom>
              <a:avLst/>
              <a:gdLst/>
              <a:ahLst/>
              <a:cxnLst/>
              <a:rect l="l" t="t" r="r" b="b"/>
              <a:pathLst>
                <a:path w="215" h="164" extrusionOk="0">
                  <a:moveTo>
                    <a:pt x="107" y="1"/>
                  </a:moveTo>
                  <a:cubicBezTo>
                    <a:pt x="0" y="1"/>
                    <a:pt x="0" y="1"/>
                    <a:pt x="0" y="108"/>
                  </a:cubicBezTo>
                  <a:lnTo>
                    <a:pt x="107" y="108"/>
                  </a:lnTo>
                  <a:cubicBezTo>
                    <a:pt x="107" y="148"/>
                    <a:pt x="117" y="164"/>
                    <a:pt x="130" y="164"/>
                  </a:cubicBezTo>
                  <a:cubicBezTo>
                    <a:pt x="162" y="164"/>
                    <a:pt x="214" y="76"/>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3"/>
            <p:cNvSpPr/>
            <p:nvPr/>
          </p:nvSpPr>
          <p:spPr>
            <a:xfrm>
              <a:off x="901605" y="2242319"/>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3"/>
            <p:cNvSpPr/>
            <p:nvPr/>
          </p:nvSpPr>
          <p:spPr>
            <a:xfrm>
              <a:off x="1069340" y="2242319"/>
              <a:ext cx="20207" cy="15342"/>
            </a:xfrm>
            <a:custGeom>
              <a:avLst/>
              <a:gdLst/>
              <a:ahLst/>
              <a:cxnLst/>
              <a:rect l="l" t="t" r="r" b="b"/>
              <a:pathLst>
                <a:path w="216" h="164" extrusionOk="0">
                  <a:moveTo>
                    <a:pt x="108" y="1"/>
                  </a:moveTo>
                  <a:cubicBezTo>
                    <a:pt x="108" y="1"/>
                    <a:pt x="1" y="1"/>
                    <a:pt x="1" y="108"/>
                  </a:cubicBezTo>
                  <a:lnTo>
                    <a:pt x="108" y="108"/>
                  </a:lnTo>
                  <a:cubicBezTo>
                    <a:pt x="140" y="148"/>
                    <a:pt x="163"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3"/>
            <p:cNvSpPr/>
            <p:nvPr/>
          </p:nvSpPr>
          <p:spPr>
            <a:xfrm>
              <a:off x="548547" y="2390035"/>
              <a:ext cx="20113" cy="10103"/>
            </a:xfrm>
            <a:custGeom>
              <a:avLst/>
              <a:gdLst/>
              <a:ahLst/>
              <a:cxnLst/>
              <a:rect l="l" t="t" r="r" b="b"/>
              <a:pathLst>
                <a:path w="215"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3"/>
            <p:cNvSpPr/>
            <p:nvPr/>
          </p:nvSpPr>
          <p:spPr>
            <a:xfrm>
              <a:off x="726386" y="2390035"/>
              <a:ext cx="20113" cy="10103"/>
            </a:xfrm>
            <a:custGeom>
              <a:avLst/>
              <a:gdLst/>
              <a:ahLst/>
              <a:cxnLst/>
              <a:rect l="l" t="t" r="r" b="b"/>
              <a:pathLst>
                <a:path w="215" h="108" extrusionOk="0">
                  <a:moveTo>
                    <a:pt x="107" y="1"/>
                  </a:moveTo>
                  <a:cubicBezTo>
                    <a:pt x="0" y="1"/>
                    <a:pt x="0" y="1"/>
                    <a:pt x="0" y="108"/>
                  </a:cubicBezTo>
                  <a:lnTo>
                    <a:pt x="214" y="108"/>
                  </a:lnTo>
                  <a:cubicBezTo>
                    <a:pt x="214" y="1"/>
                    <a:pt x="107"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3"/>
            <p:cNvSpPr/>
            <p:nvPr/>
          </p:nvSpPr>
          <p:spPr>
            <a:xfrm>
              <a:off x="901605" y="2390035"/>
              <a:ext cx="12629" cy="10103"/>
            </a:xfrm>
            <a:custGeom>
              <a:avLst/>
              <a:gdLst/>
              <a:ahLst/>
              <a:cxnLst/>
              <a:rect l="l" t="t" r="r" b="b"/>
              <a:pathLst>
                <a:path w="135" h="108" extrusionOk="0">
                  <a:moveTo>
                    <a:pt x="135" y="1"/>
                  </a:moveTo>
                  <a:cubicBezTo>
                    <a:pt x="1" y="1"/>
                    <a:pt x="1" y="1"/>
                    <a:pt x="1" y="108"/>
                  </a:cubicBezTo>
                  <a:lnTo>
                    <a:pt x="135"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3"/>
            <p:cNvSpPr/>
            <p:nvPr/>
          </p:nvSpPr>
          <p:spPr>
            <a:xfrm>
              <a:off x="1069340" y="2390035"/>
              <a:ext cx="20207" cy="10103"/>
            </a:xfrm>
            <a:custGeom>
              <a:avLst/>
              <a:gdLst/>
              <a:ahLst/>
              <a:cxnLst/>
              <a:rect l="l" t="t" r="r" b="b"/>
              <a:pathLst>
                <a:path w="216" h="108" extrusionOk="0">
                  <a:moveTo>
                    <a:pt x="108" y="1"/>
                  </a:moveTo>
                  <a:cubicBezTo>
                    <a:pt x="108" y="1"/>
                    <a:pt x="1" y="1"/>
                    <a:pt x="1"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3"/>
            <p:cNvSpPr/>
            <p:nvPr/>
          </p:nvSpPr>
          <p:spPr>
            <a:xfrm>
              <a:off x="548547" y="2535318"/>
              <a:ext cx="20113" cy="10103"/>
            </a:xfrm>
            <a:custGeom>
              <a:avLst/>
              <a:gdLst/>
              <a:ahLst/>
              <a:cxnLst/>
              <a:rect l="l" t="t" r="r" b="b"/>
              <a:pathLst>
                <a:path w="215"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a:off x="726386" y="2535318"/>
              <a:ext cx="20113" cy="10103"/>
            </a:xfrm>
            <a:custGeom>
              <a:avLst/>
              <a:gdLst/>
              <a:ahLst/>
              <a:cxnLst/>
              <a:rect l="l" t="t" r="r" b="b"/>
              <a:pathLst>
                <a:path w="215" h="108" extrusionOk="0">
                  <a:moveTo>
                    <a:pt x="0" y="0"/>
                  </a:moveTo>
                  <a:cubicBezTo>
                    <a:pt x="0" y="107"/>
                    <a:pt x="0" y="107"/>
                    <a:pt x="107" y="107"/>
                  </a:cubicBezTo>
                  <a:cubicBezTo>
                    <a:pt x="107" y="107"/>
                    <a:pt x="214" y="107"/>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a:off x="901605" y="2535318"/>
              <a:ext cx="12629" cy="10103"/>
            </a:xfrm>
            <a:custGeom>
              <a:avLst/>
              <a:gdLst/>
              <a:ahLst/>
              <a:cxnLst/>
              <a:rect l="l" t="t" r="r" b="b"/>
              <a:pathLst>
                <a:path w="135" h="108" extrusionOk="0">
                  <a:moveTo>
                    <a:pt x="1" y="0"/>
                  </a:moveTo>
                  <a:cubicBezTo>
                    <a:pt x="1" y="107"/>
                    <a:pt x="1" y="107"/>
                    <a:pt x="135"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a:off x="1069340" y="2535318"/>
              <a:ext cx="20207" cy="10103"/>
            </a:xfrm>
            <a:custGeom>
              <a:avLst/>
              <a:gdLst/>
              <a:ahLst/>
              <a:cxnLst/>
              <a:rect l="l" t="t" r="r" b="b"/>
              <a:pathLst>
                <a:path w="216" h="108" extrusionOk="0">
                  <a:moveTo>
                    <a:pt x="1" y="0"/>
                  </a:moveTo>
                  <a:cubicBezTo>
                    <a:pt x="1" y="107"/>
                    <a:pt x="108" y="107"/>
                    <a:pt x="108" y="107"/>
                  </a:cubicBezTo>
                  <a:cubicBezTo>
                    <a:pt x="215" y="107"/>
                    <a:pt x="215" y="10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a:off x="548547" y="2676391"/>
              <a:ext cx="20113" cy="14220"/>
            </a:xfrm>
            <a:custGeom>
              <a:avLst/>
              <a:gdLst/>
              <a:ahLst/>
              <a:cxnLst/>
              <a:rect l="l" t="t" r="r" b="b"/>
              <a:pathLst>
                <a:path w="215" h="152" extrusionOk="0">
                  <a:moveTo>
                    <a:pt x="86" y="0"/>
                  </a:moveTo>
                  <a:cubicBezTo>
                    <a:pt x="54"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3"/>
            <p:cNvSpPr/>
            <p:nvPr/>
          </p:nvSpPr>
          <p:spPr>
            <a:xfrm>
              <a:off x="726386" y="2676391"/>
              <a:ext cx="20113" cy="14220"/>
            </a:xfrm>
            <a:custGeom>
              <a:avLst/>
              <a:gdLst/>
              <a:ahLst/>
              <a:cxnLst/>
              <a:rect l="l" t="t" r="r" b="b"/>
              <a:pathLst>
                <a:path w="215" h="152" extrusionOk="0">
                  <a:moveTo>
                    <a:pt x="38" y="0"/>
                  </a:moveTo>
                  <a:cubicBezTo>
                    <a:pt x="0" y="0"/>
                    <a:pt x="0" y="76"/>
                    <a:pt x="0" y="152"/>
                  </a:cubicBezTo>
                  <a:lnTo>
                    <a:pt x="107" y="152"/>
                  </a:lnTo>
                  <a:cubicBezTo>
                    <a:pt x="107" y="152"/>
                    <a:pt x="214" y="152"/>
                    <a:pt x="214" y="45"/>
                  </a:cubicBezTo>
                  <a:lnTo>
                    <a:pt x="107" y="45"/>
                  </a:lnTo>
                  <a:cubicBezTo>
                    <a:pt x="76" y="13"/>
                    <a:pt x="54"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3"/>
            <p:cNvSpPr/>
            <p:nvPr/>
          </p:nvSpPr>
          <p:spPr>
            <a:xfrm>
              <a:off x="901605" y="2680507"/>
              <a:ext cx="12629" cy="10103"/>
            </a:xfrm>
            <a:custGeom>
              <a:avLst/>
              <a:gdLst/>
              <a:ahLst/>
              <a:cxnLst/>
              <a:rect l="l" t="t" r="r" b="b"/>
              <a:pathLst>
                <a:path w="135" h="108" extrusionOk="0">
                  <a:moveTo>
                    <a:pt x="1" y="1"/>
                  </a:moveTo>
                  <a:cubicBezTo>
                    <a:pt x="1" y="108"/>
                    <a:pt x="1" y="108"/>
                    <a:pt x="135" y="108"/>
                  </a:cubicBez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a:off x="1069340" y="2676391"/>
              <a:ext cx="20207" cy="14220"/>
            </a:xfrm>
            <a:custGeom>
              <a:avLst/>
              <a:gdLst/>
              <a:ahLst/>
              <a:cxnLst/>
              <a:rect l="l" t="t" r="r" b="b"/>
              <a:pathLst>
                <a:path w="216" h="152" extrusionOk="0">
                  <a:moveTo>
                    <a:pt x="86" y="0"/>
                  </a:moveTo>
                  <a:cubicBezTo>
                    <a:pt x="55" y="0"/>
                    <a:pt x="1" y="76"/>
                    <a:pt x="1" y="152"/>
                  </a:cubicBezTo>
                  <a:lnTo>
                    <a:pt x="108" y="152"/>
                  </a:lnTo>
                  <a:cubicBezTo>
                    <a:pt x="215" y="152"/>
                    <a:pt x="215" y="152"/>
                    <a:pt x="215" y="45"/>
                  </a:cubicBezTo>
                  <a:lnTo>
                    <a:pt x="108" y="45"/>
                  </a:lnTo>
                  <a:cubicBezTo>
                    <a:pt x="108" y="13"/>
                    <a:pt x="99"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3"/>
            <p:cNvSpPr/>
            <p:nvPr/>
          </p:nvSpPr>
          <p:spPr>
            <a:xfrm>
              <a:off x="548547" y="2815687"/>
              <a:ext cx="20113" cy="22639"/>
            </a:xfrm>
            <a:custGeom>
              <a:avLst/>
              <a:gdLst/>
              <a:ahLst/>
              <a:cxnLst/>
              <a:rect l="l" t="t" r="r" b="b"/>
              <a:pathLst>
                <a:path w="215" h="242" extrusionOk="0">
                  <a:moveTo>
                    <a:pt x="108" y="1"/>
                  </a:moveTo>
                  <a:lnTo>
                    <a:pt x="1" y="135"/>
                  </a:lnTo>
                  <a:lnTo>
                    <a:pt x="108" y="242"/>
                  </a:ln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3"/>
            <p:cNvSpPr/>
            <p:nvPr/>
          </p:nvSpPr>
          <p:spPr>
            <a:xfrm>
              <a:off x="726386" y="2815687"/>
              <a:ext cx="20113" cy="22639"/>
            </a:xfrm>
            <a:custGeom>
              <a:avLst/>
              <a:gdLst/>
              <a:ahLst/>
              <a:cxnLst/>
              <a:rect l="l" t="t" r="r" b="b"/>
              <a:pathLst>
                <a:path w="215" h="242" extrusionOk="0">
                  <a:moveTo>
                    <a:pt x="107" y="1"/>
                  </a:moveTo>
                  <a:cubicBezTo>
                    <a:pt x="0" y="1"/>
                    <a:pt x="0" y="135"/>
                    <a:pt x="0" y="135"/>
                  </a:cubicBezTo>
                  <a:cubicBezTo>
                    <a:pt x="0" y="242"/>
                    <a:pt x="0" y="242"/>
                    <a:pt x="107" y="242"/>
                  </a:cubicBezTo>
                  <a:cubicBezTo>
                    <a:pt x="107" y="242"/>
                    <a:pt x="214" y="242"/>
                    <a:pt x="214" y="135"/>
                  </a:cubicBezTo>
                  <a:cubicBezTo>
                    <a:pt x="214" y="135"/>
                    <a:pt x="107" y="135"/>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3"/>
            <p:cNvSpPr/>
            <p:nvPr/>
          </p:nvSpPr>
          <p:spPr>
            <a:xfrm>
              <a:off x="901605" y="2815687"/>
              <a:ext cx="12629" cy="22639"/>
            </a:xfrm>
            <a:custGeom>
              <a:avLst/>
              <a:gdLst/>
              <a:ahLst/>
              <a:cxnLst/>
              <a:rect l="l" t="t" r="r" b="b"/>
              <a:pathLst>
                <a:path w="135" h="242" extrusionOk="0">
                  <a:moveTo>
                    <a:pt x="135" y="1"/>
                  </a:moveTo>
                  <a:cubicBezTo>
                    <a:pt x="1" y="1"/>
                    <a:pt x="1" y="135"/>
                    <a:pt x="1" y="135"/>
                  </a:cubicBezTo>
                  <a:cubicBezTo>
                    <a:pt x="1" y="242"/>
                    <a:pt x="1" y="242"/>
                    <a:pt x="135" y="242"/>
                  </a:cubicBezTo>
                  <a:lnTo>
                    <a:pt x="135" y="135"/>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3"/>
            <p:cNvSpPr/>
            <p:nvPr/>
          </p:nvSpPr>
          <p:spPr>
            <a:xfrm>
              <a:off x="1069340" y="2815687"/>
              <a:ext cx="20207" cy="22639"/>
            </a:xfrm>
            <a:custGeom>
              <a:avLst/>
              <a:gdLst/>
              <a:ahLst/>
              <a:cxnLst/>
              <a:rect l="l" t="t" r="r" b="b"/>
              <a:pathLst>
                <a:path w="216" h="242" extrusionOk="0">
                  <a:moveTo>
                    <a:pt x="108" y="1"/>
                  </a:moveTo>
                  <a:lnTo>
                    <a:pt x="1" y="135"/>
                  </a:lnTo>
                  <a:cubicBezTo>
                    <a:pt x="1" y="242"/>
                    <a:pt x="108" y="242"/>
                    <a:pt x="108" y="242"/>
                  </a:cubicBezTo>
                  <a:cubicBezTo>
                    <a:pt x="215" y="242"/>
                    <a:pt x="215" y="242"/>
                    <a:pt x="215" y="135"/>
                  </a:cubicBez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43"/>
          <p:cNvGrpSpPr/>
          <p:nvPr/>
        </p:nvGrpSpPr>
        <p:grpSpPr>
          <a:xfrm flipH="1">
            <a:off x="5726954" y="313580"/>
            <a:ext cx="543432" cy="741197"/>
            <a:chOff x="2278754" y="3912467"/>
            <a:chExt cx="543432" cy="741197"/>
          </a:xfrm>
        </p:grpSpPr>
        <p:sp>
          <p:nvSpPr>
            <p:cNvPr id="638" name="Google Shape;638;p43"/>
            <p:cNvSpPr/>
            <p:nvPr/>
          </p:nvSpPr>
          <p:spPr>
            <a:xfrm>
              <a:off x="2278754" y="3912467"/>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3"/>
            <p:cNvSpPr/>
            <p:nvPr/>
          </p:nvSpPr>
          <p:spPr>
            <a:xfrm>
              <a:off x="2456593" y="3912467"/>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3"/>
            <p:cNvSpPr/>
            <p:nvPr/>
          </p:nvSpPr>
          <p:spPr>
            <a:xfrm>
              <a:off x="2624328" y="3912467"/>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3"/>
            <p:cNvSpPr/>
            <p:nvPr/>
          </p:nvSpPr>
          <p:spPr>
            <a:xfrm>
              <a:off x="2802073" y="3912467"/>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3"/>
            <p:cNvSpPr/>
            <p:nvPr/>
          </p:nvSpPr>
          <p:spPr>
            <a:xfrm>
              <a:off x="2278754" y="4057657"/>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3"/>
            <p:cNvSpPr/>
            <p:nvPr/>
          </p:nvSpPr>
          <p:spPr>
            <a:xfrm>
              <a:off x="2456593" y="4057657"/>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3"/>
            <p:cNvSpPr/>
            <p:nvPr/>
          </p:nvSpPr>
          <p:spPr>
            <a:xfrm>
              <a:off x="2624328" y="4057657"/>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3"/>
            <p:cNvSpPr/>
            <p:nvPr/>
          </p:nvSpPr>
          <p:spPr>
            <a:xfrm>
              <a:off x="2802073" y="4057657"/>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3"/>
            <p:cNvSpPr/>
            <p:nvPr/>
          </p:nvSpPr>
          <p:spPr>
            <a:xfrm>
              <a:off x="2278754" y="4205372"/>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3"/>
            <p:cNvSpPr/>
            <p:nvPr/>
          </p:nvSpPr>
          <p:spPr>
            <a:xfrm>
              <a:off x="2456593" y="4205372"/>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3"/>
            <p:cNvSpPr/>
            <p:nvPr/>
          </p:nvSpPr>
          <p:spPr>
            <a:xfrm>
              <a:off x="2624328" y="4205372"/>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3"/>
            <p:cNvSpPr/>
            <p:nvPr/>
          </p:nvSpPr>
          <p:spPr>
            <a:xfrm>
              <a:off x="2802073" y="4205372"/>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3"/>
            <p:cNvSpPr/>
            <p:nvPr/>
          </p:nvSpPr>
          <p:spPr>
            <a:xfrm>
              <a:off x="2278754" y="4350656"/>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3"/>
            <p:cNvSpPr/>
            <p:nvPr/>
          </p:nvSpPr>
          <p:spPr>
            <a:xfrm>
              <a:off x="2456593" y="4350656"/>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3"/>
            <p:cNvSpPr/>
            <p:nvPr/>
          </p:nvSpPr>
          <p:spPr>
            <a:xfrm>
              <a:off x="2624328" y="4350656"/>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3"/>
            <p:cNvSpPr/>
            <p:nvPr/>
          </p:nvSpPr>
          <p:spPr>
            <a:xfrm>
              <a:off x="2802073" y="4350656"/>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3"/>
            <p:cNvSpPr/>
            <p:nvPr/>
          </p:nvSpPr>
          <p:spPr>
            <a:xfrm>
              <a:off x="2278754" y="4495845"/>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3"/>
            <p:cNvSpPr/>
            <p:nvPr/>
          </p:nvSpPr>
          <p:spPr>
            <a:xfrm>
              <a:off x="2456593" y="4495845"/>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3"/>
            <p:cNvSpPr/>
            <p:nvPr/>
          </p:nvSpPr>
          <p:spPr>
            <a:xfrm>
              <a:off x="2624328" y="4495845"/>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2802073" y="4495845"/>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2278754" y="4643561"/>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3"/>
            <p:cNvSpPr/>
            <p:nvPr/>
          </p:nvSpPr>
          <p:spPr>
            <a:xfrm>
              <a:off x="2456593" y="4643561"/>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3"/>
            <p:cNvSpPr/>
            <p:nvPr/>
          </p:nvSpPr>
          <p:spPr>
            <a:xfrm>
              <a:off x="2624328" y="4643561"/>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3"/>
            <p:cNvSpPr/>
            <p:nvPr/>
          </p:nvSpPr>
          <p:spPr>
            <a:xfrm>
              <a:off x="2802073" y="4643561"/>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Difference between Page Views and Impressions | Page Views vs Impressions">
            <a:extLst>
              <a:ext uri="{FF2B5EF4-FFF2-40B4-BE49-F238E27FC236}">
                <a16:creationId xmlns:a16="http://schemas.microsoft.com/office/drawing/2014/main" id="{B3DDDDA1-36FB-4B78-9938-70EAA4EE5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785" y="153523"/>
            <a:ext cx="2609850" cy="1752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6" name="Picture 4" descr="Digital Certificate | Content and Types of Digital Certificate">
            <a:extLst>
              <a:ext uri="{FF2B5EF4-FFF2-40B4-BE49-F238E27FC236}">
                <a16:creationId xmlns:a16="http://schemas.microsoft.com/office/drawing/2014/main" id="{1FC9B95E-DB42-4DE0-AC47-952D71C4A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767" y="1889809"/>
            <a:ext cx="2465114" cy="18008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8" name="Picture 6" descr="Certificate Authority Service | Google Cloud">
            <a:extLst>
              <a:ext uri="{FF2B5EF4-FFF2-40B4-BE49-F238E27FC236}">
                <a16:creationId xmlns:a16="http://schemas.microsoft.com/office/drawing/2014/main" id="{8E8F2F6A-D79E-41D7-8E8A-5AB2DFD16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192" y="3292273"/>
            <a:ext cx="2609850" cy="17367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DC98-C070-F30E-75FD-20326F59C05C}"/>
              </a:ext>
            </a:extLst>
          </p:cNvPr>
          <p:cNvSpPr>
            <a:spLocks noGrp="1"/>
          </p:cNvSpPr>
          <p:nvPr>
            <p:ph type="title"/>
          </p:nvPr>
        </p:nvSpPr>
        <p:spPr>
          <a:xfrm>
            <a:off x="1449150" y="682580"/>
            <a:ext cx="6245700" cy="734096"/>
          </a:xfrm>
        </p:spPr>
        <p:txBody>
          <a:bodyPr/>
          <a:lstStyle/>
          <a:p>
            <a:r>
              <a:rPr lang="en-US" sz="3200" dirty="0"/>
              <a:t>What are the advantages and disadvantages of e-commerce?</a:t>
            </a:r>
          </a:p>
        </p:txBody>
      </p:sp>
      <p:pic>
        <p:nvPicPr>
          <p:cNvPr id="4" name="Picture 3">
            <a:extLst>
              <a:ext uri="{FF2B5EF4-FFF2-40B4-BE49-F238E27FC236}">
                <a16:creationId xmlns:a16="http://schemas.microsoft.com/office/drawing/2014/main" id="{DD678D9F-471A-F502-DF26-74EEA7D0CA13}"/>
              </a:ext>
            </a:extLst>
          </p:cNvPr>
          <p:cNvPicPr>
            <a:picLocks noChangeAspect="1"/>
          </p:cNvPicPr>
          <p:nvPr/>
        </p:nvPicPr>
        <p:blipFill>
          <a:blip r:embed="rId2"/>
          <a:stretch>
            <a:fillRect/>
          </a:stretch>
        </p:blipFill>
        <p:spPr>
          <a:xfrm>
            <a:off x="199901" y="1606103"/>
            <a:ext cx="2800878" cy="32798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EA6CEB8B-4F48-F1EA-B0D0-11AF6F085375}"/>
              </a:ext>
            </a:extLst>
          </p:cNvPr>
          <p:cNvSpPr txBox="1"/>
          <p:nvPr/>
        </p:nvSpPr>
        <p:spPr>
          <a:xfrm>
            <a:off x="3541690" y="1841679"/>
            <a:ext cx="4906851" cy="1015663"/>
          </a:xfrm>
          <a:prstGeom prst="rect">
            <a:avLst/>
          </a:prstGeom>
          <a:noFill/>
        </p:spPr>
        <p:txBody>
          <a:bodyPr wrap="square" rtlCol="0">
            <a:spAutoFit/>
          </a:bodyPr>
          <a:lstStyle/>
          <a:p>
            <a:r>
              <a:rPr lang="en-US" sz="3200" dirty="0">
                <a:solidFill>
                  <a:schemeClr val="bg1"/>
                </a:solidFill>
              </a:rPr>
              <a:t>    Let’s brainstorm </a:t>
            </a:r>
          </a:p>
          <a:p>
            <a:endParaRPr lang="en-US" dirty="0"/>
          </a:p>
          <a:p>
            <a:endParaRPr lang="en-US" dirty="0"/>
          </a:p>
        </p:txBody>
      </p:sp>
      <p:graphicFrame>
        <p:nvGraphicFramePr>
          <p:cNvPr id="6" name="Table 5">
            <a:extLst>
              <a:ext uri="{FF2B5EF4-FFF2-40B4-BE49-F238E27FC236}">
                <a16:creationId xmlns:a16="http://schemas.microsoft.com/office/drawing/2014/main" id="{354A185B-4587-4A76-9D7B-0EF997228AD6}"/>
              </a:ext>
            </a:extLst>
          </p:cNvPr>
          <p:cNvGraphicFramePr>
            <a:graphicFrameLocks noGrp="1"/>
          </p:cNvGraphicFramePr>
          <p:nvPr>
            <p:extLst>
              <p:ext uri="{D42A27DB-BD31-4B8C-83A1-F6EECF244321}">
                <p14:modId xmlns:p14="http://schemas.microsoft.com/office/powerpoint/2010/main" val="2099999175"/>
              </p:ext>
            </p:extLst>
          </p:nvPr>
        </p:nvGraphicFramePr>
        <p:xfrm>
          <a:off x="3541690" y="2571750"/>
          <a:ext cx="4078310" cy="1889172"/>
        </p:xfrm>
        <a:graphic>
          <a:graphicData uri="http://schemas.openxmlformats.org/drawingml/2006/table">
            <a:tbl>
              <a:tblPr firstRow="1" bandRow="1">
                <a:tableStyleId>{DE204557-73BF-49D9-8C5E-0D6F8871C2BE}</a:tableStyleId>
              </a:tblPr>
              <a:tblGrid>
                <a:gridCol w="1982852">
                  <a:extLst>
                    <a:ext uri="{9D8B030D-6E8A-4147-A177-3AD203B41FA5}">
                      <a16:colId xmlns:a16="http://schemas.microsoft.com/office/drawing/2014/main" val="2468994684"/>
                    </a:ext>
                  </a:extLst>
                </a:gridCol>
                <a:gridCol w="2095458">
                  <a:extLst>
                    <a:ext uri="{9D8B030D-6E8A-4147-A177-3AD203B41FA5}">
                      <a16:colId xmlns:a16="http://schemas.microsoft.com/office/drawing/2014/main" val="3952460016"/>
                    </a:ext>
                  </a:extLst>
                </a:gridCol>
              </a:tblGrid>
              <a:tr h="472293">
                <a:tc>
                  <a:txBody>
                    <a:bodyPr/>
                    <a:lstStyle/>
                    <a:p>
                      <a:pPr algn="ctr"/>
                      <a:r>
                        <a:rPr lang="en-US" sz="2400" b="1" dirty="0">
                          <a:solidFill>
                            <a:schemeClr val="bg1"/>
                          </a:solidFill>
                        </a:rPr>
                        <a:t>Pros</a:t>
                      </a:r>
                    </a:p>
                  </a:txBody>
                  <a:tcPr/>
                </a:tc>
                <a:tc>
                  <a:txBody>
                    <a:bodyPr/>
                    <a:lstStyle/>
                    <a:p>
                      <a:pPr algn="ctr"/>
                      <a:r>
                        <a:rPr lang="en-US" sz="2400" b="1" dirty="0">
                          <a:solidFill>
                            <a:schemeClr val="bg1"/>
                          </a:solidFill>
                        </a:rPr>
                        <a:t>Cons</a:t>
                      </a:r>
                    </a:p>
                  </a:txBody>
                  <a:tcPr/>
                </a:tc>
                <a:extLst>
                  <a:ext uri="{0D108BD9-81ED-4DB2-BD59-A6C34878D82A}">
                    <a16:rowId xmlns:a16="http://schemas.microsoft.com/office/drawing/2014/main" val="1445461782"/>
                  </a:ext>
                </a:extLst>
              </a:tr>
              <a:tr h="472293">
                <a:tc>
                  <a:txBody>
                    <a:bodyPr/>
                    <a:lstStyle/>
                    <a:p>
                      <a:endParaRPr lang="en-US"/>
                    </a:p>
                  </a:txBody>
                  <a:tcPr/>
                </a:tc>
                <a:tc>
                  <a:txBody>
                    <a:bodyPr/>
                    <a:lstStyle/>
                    <a:p>
                      <a:endParaRPr lang="en-US" dirty="0"/>
                    </a:p>
                  </a:txBody>
                  <a:tcPr/>
                </a:tc>
                <a:extLst>
                  <a:ext uri="{0D108BD9-81ED-4DB2-BD59-A6C34878D82A}">
                    <a16:rowId xmlns:a16="http://schemas.microsoft.com/office/drawing/2014/main" val="3548692315"/>
                  </a:ext>
                </a:extLst>
              </a:tr>
              <a:tr h="47229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86789327"/>
                  </a:ext>
                </a:extLst>
              </a:tr>
              <a:tr h="47229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80376659"/>
                  </a:ext>
                </a:extLst>
              </a:tr>
            </a:tbl>
          </a:graphicData>
        </a:graphic>
      </p:graphicFrame>
    </p:spTree>
    <p:extLst>
      <p:ext uri="{BB962C8B-B14F-4D97-AF65-F5344CB8AC3E}">
        <p14:creationId xmlns:p14="http://schemas.microsoft.com/office/powerpoint/2010/main" val="3434187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21FA-6E4A-4C80-0950-4892C9AB9F69}"/>
              </a:ext>
            </a:extLst>
          </p:cNvPr>
          <p:cNvSpPr>
            <a:spLocks noGrp="1"/>
          </p:cNvSpPr>
          <p:nvPr>
            <p:ph type="title"/>
          </p:nvPr>
        </p:nvSpPr>
        <p:spPr>
          <a:xfrm>
            <a:off x="850006" y="261697"/>
            <a:ext cx="7340957" cy="2310053"/>
          </a:xfrm>
        </p:spPr>
        <p:txBody>
          <a:bodyPr/>
          <a:lstStyle/>
          <a:p>
            <a:r>
              <a:rPr lang="en-US" sz="3600" dirty="0"/>
              <a:t>Let’s distinguish between B2C, B2B, and C2C E-commerce models and identify which type(s) you use most often and why.</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pic>
        <p:nvPicPr>
          <p:cNvPr id="4" name="Picture 3">
            <a:extLst>
              <a:ext uri="{FF2B5EF4-FFF2-40B4-BE49-F238E27FC236}">
                <a16:creationId xmlns:a16="http://schemas.microsoft.com/office/drawing/2014/main" id="{B4A807B3-C208-6982-8719-942A5D5458F4}"/>
              </a:ext>
            </a:extLst>
          </p:cNvPr>
          <p:cNvPicPr>
            <a:picLocks noChangeAspect="1"/>
          </p:cNvPicPr>
          <p:nvPr/>
        </p:nvPicPr>
        <p:blipFill>
          <a:blip r:embed="rId2"/>
          <a:stretch>
            <a:fillRect/>
          </a:stretch>
        </p:blipFill>
        <p:spPr>
          <a:xfrm>
            <a:off x="2575773" y="2389959"/>
            <a:ext cx="4279091" cy="3127028"/>
          </a:xfrm>
          <a:prstGeom prst="rect">
            <a:avLst/>
          </a:prstGeom>
          <a:ln>
            <a:noFill/>
          </a:ln>
          <a:effectLst>
            <a:softEdge rad="112500"/>
          </a:effectLst>
        </p:spPr>
      </p:pic>
    </p:spTree>
    <p:extLst>
      <p:ext uri="{BB962C8B-B14F-4D97-AF65-F5344CB8AC3E}">
        <p14:creationId xmlns:p14="http://schemas.microsoft.com/office/powerpoint/2010/main" val="146622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pic>
        <p:nvPicPr>
          <p:cNvPr id="425" name="Google Shape;425;p40"/>
          <p:cNvPicPr preferRelativeResize="0"/>
          <p:nvPr/>
        </p:nvPicPr>
        <p:blipFill>
          <a:blip r:embed="rId4">
            <a:alphaModFix/>
          </a:blip>
          <a:stretch>
            <a:fillRect/>
          </a:stretch>
        </p:blipFill>
        <p:spPr>
          <a:xfrm>
            <a:off x="1695675" y="1148650"/>
            <a:ext cx="2966848" cy="2966848"/>
          </a:xfrm>
          <a:prstGeom prst="rect">
            <a:avLst/>
          </a:prstGeom>
          <a:noFill/>
          <a:ln>
            <a:noFill/>
          </a:ln>
        </p:spPr>
      </p:pic>
      <p:grpSp>
        <p:nvGrpSpPr>
          <p:cNvPr id="426" name="Google Shape;426;p40"/>
          <p:cNvGrpSpPr/>
          <p:nvPr/>
        </p:nvGrpSpPr>
        <p:grpSpPr>
          <a:xfrm>
            <a:off x="350893" y="345057"/>
            <a:ext cx="8225504" cy="344536"/>
            <a:chOff x="1942776" y="1722253"/>
            <a:chExt cx="2118174" cy="88722"/>
          </a:xfrm>
        </p:grpSpPr>
        <p:sp>
          <p:nvSpPr>
            <p:cNvPr id="427" name="Google Shape;427;p40"/>
            <p:cNvSpPr/>
            <p:nvPr/>
          </p:nvSpPr>
          <p:spPr>
            <a:xfrm>
              <a:off x="4038175" y="1788200"/>
              <a:ext cx="22775" cy="22775"/>
            </a:xfrm>
            <a:custGeom>
              <a:avLst/>
              <a:gdLst/>
              <a:ahLst/>
              <a:cxnLst/>
              <a:rect l="l" t="t" r="r" b="b"/>
              <a:pathLst>
                <a:path w="911" h="911" fill="none" extrusionOk="0">
                  <a:moveTo>
                    <a:pt x="910" y="455"/>
                  </a:moveTo>
                  <a:cubicBezTo>
                    <a:pt x="910" y="669"/>
                    <a:pt x="669" y="910"/>
                    <a:pt x="455" y="910"/>
                  </a:cubicBezTo>
                  <a:cubicBezTo>
                    <a:pt x="241" y="910"/>
                    <a:pt x="0" y="669"/>
                    <a:pt x="0" y="455"/>
                  </a:cubicBezTo>
                  <a:cubicBezTo>
                    <a:pt x="0" y="241"/>
                    <a:pt x="241" y="0"/>
                    <a:pt x="455" y="0"/>
                  </a:cubicBezTo>
                  <a:cubicBezTo>
                    <a:pt x="669" y="0"/>
                    <a:pt x="910" y="241"/>
                    <a:pt x="910" y="455"/>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942776" y="1722253"/>
              <a:ext cx="52875" cy="50200"/>
            </a:xfrm>
            <a:custGeom>
              <a:avLst/>
              <a:gdLst/>
              <a:ahLst/>
              <a:cxnLst/>
              <a:rect l="l" t="t" r="r" b="b"/>
              <a:pathLst>
                <a:path w="2115" h="2008" fill="none" extrusionOk="0">
                  <a:moveTo>
                    <a:pt x="1874" y="776"/>
                  </a:moveTo>
                  <a:cubicBezTo>
                    <a:pt x="2115" y="1445"/>
                    <a:pt x="1446" y="2007"/>
                    <a:pt x="776" y="1900"/>
                  </a:cubicBezTo>
                  <a:cubicBezTo>
                    <a:pt x="428" y="1793"/>
                    <a:pt x="214" y="1552"/>
                    <a:pt x="107" y="1231"/>
                  </a:cubicBezTo>
                  <a:cubicBezTo>
                    <a:pt x="0" y="562"/>
                    <a:pt x="536" y="0"/>
                    <a:pt x="1205" y="107"/>
                  </a:cubicBezTo>
                  <a:cubicBezTo>
                    <a:pt x="1553" y="214"/>
                    <a:pt x="1767" y="455"/>
                    <a:pt x="1874" y="776"/>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40"/>
          <p:cNvGrpSpPr/>
          <p:nvPr/>
        </p:nvGrpSpPr>
        <p:grpSpPr>
          <a:xfrm>
            <a:off x="448292" y="4115505"/>
            <a:ext cx="543432" cy="741197"/>
            <a:chOff x="2878829" y="3023092"/>
            <a:chExt cx="543432" cy="741197"/>
          </a:xfrm>
        </p:grpSpPr>
        <p:sp>
          <p:nvSpPr>
            <p:cNvPr id="430" name="Google Shape;430;p40"/>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40"/>
          <p:cNvGrpSpPr/>
          <p:nvPr/>
        </p:nvGrpSpPr>
        <p:grpSpPr>
          <a:xfrm>
            <a:off x="7628229" y="294780"/>
            <a:ext cx="543432" cy="741197"/>
            <a:chOff x="2878829" y="3023092"/>
            <a:chExt cx="543432" cy="741197"/>
          </a:xfrm>
        </p:grpSpPr>
        <p:sp>
          <p:nvSpPr>
            <p:cNvPr id="455" name="Google Shape;455;p40"/>
            <p:cNvSpPr/>
            <p:nvPr/>
          </p:nvSpPr>
          <p:spPr>
            <a:xfrm>
              <a:off x="2878829" y="3023092"/>
              <a:ext cx="22639" cy="20113"/>
            </a:xfrm>
            <a:custGeom>
              <a:avLst/>
              <a:gdLst/>
              <a:ahLst/>
              <a:cxnLst/>
              <a:rect l="l" t="t" r="r" b="b"/>
              <a:pathLst>
                <a:path w="242" h="215" extrusionOk="0">
                  <a:moveTo>
                    <a:pt x="135" y="0"/>
                  </a:moveTo>
                  <a:lnTo>
                    <a:pt x="1" y="107"/>
                  </a:lnTo>
                  <a:cubicBezTo>
                    <a:pt x="1" y="214"/>
                    <a:pt x="135" y="214"/>
                    <a:pt x="135" y="214"/>
                  </a:cubicBezTo>
                  <a:cubicBezTo>
                    <a:pt x="135" y="214"/>
                    <a:pt x="242" y="214"/>
                    <a:pt x="242" y="107"/>
                  </a:cubicBez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3056668" y="3023092"/>
              <a:ext cx="10103" cy="20113"/>
            </a:xfrm>
            <a:custGeom>
              <a:avLst/>
              <a:gdLst/>
              <a:ahLst/>
              <a:cxnLst/>
              <a:rect l="l" t="t" r="r" b="b"/>
              <a:pathLst>
                <a:path w="108" h="215" extrusionOk="0">
                  <a:moveTo>
                    <a:pt x="107" y="0"/>
                  </a:moveTo>
                  <a:cubicBezTo>
                    <a:pt x="0" y="0"/>
                    <a:pt x="0" y="107"/>
                    <a:pt x="0" y="107"/>
                  </a:cubicBezTo>
                  <a:lnTo>
                    <a:pt x="0" y="214"/>
                  </a:lnTo>
                  <a:cubicBezTo>
                    <a:pt x="107" y="214"/>
                    <a:pt x="107" y="214"/>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3224403" y="3023092"/>
              <a:ext cx="20113" cy="20113"/>
            </a:xfrm>
            <a:custGeom>
              <a:avLst/>
              <a:gdLst/>
              <a:ahLst/>
              <a:cxnLst/>
              <a:rect l="l" t="t" r="r" b="b"/>
              <a:pathLst>
                <a:path w="215" h="215" extrusionOk="0">
                  <a:moveTo>
                    <a:pt x="108" y="0"/>
                  </a:moveTo>
                  <a:lnTo>
                    <a:pt x="0" y="107"/>
                  </a:lnTo>
                  <a:lnTo>
                    <a:pt x="108" y="214"/>
                  </a:lnTo>
                  <a:cubicBezTo>
                    <a:pt x="215" y="214"/>
                    <a:pt x="215" y="214"/>
                    <a:pt x="215" y="107"/>
                  </a:cubicBezTo>
                  <a:cubicBezTo>
                    <a:pt x="215" y="107"/>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3402148" y="3023092"/>
              <a:ext cx="20113" cy="20113"/>
            </a:xfrm>
            <a:custGeom>
              <a:avLst/>
              <a:gdLst/>
              <a:ahLst/>
              <a:cxnLst/>
              <a:rect l="l" t="t" r="r" b="b"/>
              <a:pathLst>
                <a:path w="215" h="215" extrusionOk="0">
                  <a:moveTo>
                    <a:pt x="108" y="0"/>
                  </a:moveTo>
                  <a:cubicBezTo>
                    <a:pt x="1" y="0"/>
                    <a:pt x="1" y="107"/>
                    <a:pt x="1" y="107"/>
                  </a:cubicBezTo>
                  <a:cubicBezTo>
                    <a:pt x="1" y="214"/>
                    <a:pt x="1" y="214"/>
                    <a:pt x="108" y="214"/>
                  </a:cubicBezTo>
                  <a:cubicBezTo>
                    <a:pt x="108" y="214"/>
                    <a:pt x="215" y="214"/>
                    <a:pt x="215" y="107"/>
                  </a:cubicBezTo>
                  <a:lnTo>
                    <a:pt x="1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878829" y="3168282"/>
              <a:ext cx="22639" cy="22639"/>
            </a:xfrm>
            <a:custGeom>
              <a:avLst/>
              <a:gdLst/>
              <a:ahLst/>
              <a:cxnLst/>
              <a:rect l="l" t="t" r="r" b="b"/>
              <a:pathLst>
                <a:path w="242" h="242" extrusionOk="0">
                  <a:moveTo>
                    <a:pt x="135" y="1"/>
                  </a:moveTo>
                  <a:lnTo>
                    <a:pt x="1" y="108"/>
                  </a:lnTo>
                  <a:lnTo>
                    <a:pt x="135" y="242"/>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056668" y="3168282"/>
              <a:ext cx="10103" cy="22639"/>
            </a:xfrm>
            <a:custGeom>
              <a:avLst/>
              <a:gdLst/>
              <a:ahLst/>
              <a:cxnLst/>
              <a:rect l="l" t="t" r="r" b="b"/>
              <a:pathLst>
                <a:path w="108" h="242" extrusionOk="0">
                  <a:moveTo>
                    <a:pt x="107" y="1"/>
                  </a:moveTo>
                  <a:cubicBezTo>
                    <a:pt x="0" y="1"/>
                    <a:pt x="0" y="108"/>
                    <a:pt x="0" y="108"/>
                  </a:cubicBezTo>
                  <a:cubicBezTo>
                    <a:pt x="0" y="108"/>
                    <a:pt x="0" y="242"/>
                    <a:pt x="107" y="242"/>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224403" y="3168282"/>
              <a:ext cx="20113" cy="22639"/>
            </a:xfrm>
            <a:custGeom>
              <a:avLst/>
              <a:gdLst/>
              <a:ahLst/>
              <a:cxnLst/>
              <a:rect l="l" t="t" r="r" b="b"/>
              <a:pathLst>
                <a:path w="215" h="242" extrusionOk="0">
                  <a:moveTo>
                    <a:pt x="108" y="1"/>
                  </a:moveTo>
                  <a:lnTo>
                    <a:pt x="0" y="108"/>
                  </a:lnTo>
                  <a:lnTo>
                    <a:pt x="108" y="242"/>
                  </a:lnTo>
                  <a:cubicBezTo>
                    <a:pt x="215" y="242"/>
                    <a:pt x="215" y="108"/>
                    <a:pt x="215" y="108"/>
                  </a:cubicBezTo>
                  <a:cubicBezTo>
                    <a:pt x="215" y="108"/>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402148" y="3168282"/>
              <a:ext cx="20113" cy="22639"/>
            </a:xfrm>
            <a:custGeom>
              <a:avLst/>
              <a:gdLst/>
              <a:ahLst/>
              <a:cxnLst/>
              <a:rect l="l" t="t" r="r" b="b"/>
              <a:pathLst>
                <a:path w="215" h="242" extrusionOk="0">
                  <a:moveTo>
                    <a:pt x="108" y="1"/>
                  </a:moveTo>
                  <a:cubicBezTo>
                    <a:pt x="1" y="1"/>
                    <a:pt x="1" y="108"/>
                    <a:pt x="1" y="108"/>
                  </a:cubicBezTo>
                  <a:cubicBezTo>
                    <a:pt x="1" y="108"/>
                    <a:pt x="1" y="242"/>
                    <a:pt x="108" y="242"/>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2878829" y="3315997"/>
              <a:ext cx="22639" cy="20113"/>
            </a:xfrm>
            <a:custGeom>
              <a:avLst/>
              <a:gdLst/>
              <a:ahLst/>
              <a:cxnLst/>
              <a:rect l="l" t="t" r="r" b="b"/>
              <a:pathLst>
                <a:path w="242" h="215" extrusionOk="0">
                  <a:moveTo>
                    <a:pt x="135" y="1"/>
                  </a:moveTo>
                  <a:lnTo>
                    <a:pt x="1" y="108"/>
                  </a:lnTo>
                  <a:lnTo>
                    <a:pt x="135" y="215"/>
                  </a:lnTo>
                  <a:lnTo>
                    <a:pt x="242" y="108"/>
                  </a:lnTo>
                  <a:lnTo>
                    <a:pt x="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3056668" y="3315997"/>
              <a:ext cx="10103" cy="20113"/>
            </a:xfrm>
            <a:custGeom>
              <a:avLst/>
              <a:gdLst/>
              <a:ahLst/>
              <a:cxnLst/>
              <a:rect l="l" t="t" r="r" b="b"/>
              <a:pathLst>
                <a:path w="108" h="215" extrusionOk="0">
                  <a:moveTo>
                    <a:pt x="107" y="1"/>
                  </a:moveTo>
                  <a:cubicBezTo>
                    <a:pt x="0" y="1"/>
                    <a:pt x="0" y="108"/>
                    <a:pt x="0" y="108"/>
                  </a:cubicBezTo>
                  <a:lnTo>
                    <a:pt x="0" y="215"/>
                  </a:lnTo>
                  <a:cubicBezTo>
                    <a:pt x="107" y="215"/>
                    <a:pt x="107" y="108"/>
                    <a:pt x="107" y="108"/>
                  </a:cubicBez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3224403" y="3315997"/>
              <a:ext cx="20113" cy="20113"/>
            </a:xfrm>
            <a:custGeom>
              <a:avLst/>
              <a:gdLst/>
              <a:ahLst/>
              <a:cxnLst/>
              <a:rect l="l" t="t" r="r" b="b"/>
              <a:pathLst>
                <a:path w="215" h="215" extrusionOk="0">
                  <a:moveTo>
                    <a:pt x="108" y="1"/>
                  </a:moveTo>
                  <a:lnTo>
                    <a:pt x="0" y="108"/>
                  </a:lnTo>
                  <a:cubicBezTo>
                    <a:pt x="108" y="108"/>
                    <a:pt x="108" y="215"/>
                    <a:pt x="108" y="215"/>
                  </a:cubicBezTo>
                  <a:cubicBezTo>
                    <a:pt x="215" y="215"/>
                    <a:pt x="215" y="108"/>
                    <a:pt x="215" y="108"/>
                  </a:cubicBez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3402148" y="3315997"/>
              <a:ext cx="20113" cy="20113"/>
            </a:xfrm>
            <a:custGeom>
              <a:avLst/>
              <a:gdLst/>
              <a:ahLst/>
              <a:cxnLst/>
              <a:rect l="l" t="t" r="r" b="b"/>
              <a:pathLst>
                <a:path w="215" h="215" extrusionOk="0">
                  <a:moveTo>
                    <a:pt x="108" y="1"/>
                  </a:moveTo>
                  <a:cubicBezTo>
                    <a:pt x="1" y="1"/>
                    <a:pt x="1" y="108"/>
                    <a:pt x="1" y="108"/>
                  </a:cubicBezTo>
                  <a:cubicBezTo>
                    <a:pt x="1" y="108"/>
                    <a:pt x="1" y="215"/>
                    <a:pt x="108" y="215"/>
                  </a:cubicBezTo>
                  <a:lnTo>
                    <a:pt x="215" y="108"/>
                  </a:lnTo>
                  <a:lnTo>
                    <a:pt x="1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878829" y="3461281"/>
              <a:ext cx="22639" cy="20113"/>
            </a:xfrm>
            <a:custGeom>
              <a:avLst/>
              <a:gdLst/>
              <a:ahLst/>
              <a:cxnLst/>
              <a:rect l="l" t="t" r="r" b="b"/>
              <a:pathLst>
                <a:path w="242" h="215" extrusionOk="0">
                  <a:moveTo>
                    <a:pt x="135" y="0"/>
                  </a:moveTo>
                  <a:cubicBezTo>
                    <a:pt x="135" y="0"/>
                    <a:pt x="1" y="0"/>
                    <a:pt x="1" y="107"/>
                  </a:cubicBezTo>
                  <a:lnTo>
                    <a:pt x="135" y="214"/>
                  </a:lnTo>
                  <a:lnTo>
                    <a:pt x="242" y="107"/>
                  </a:lnTo>
                  <a:cubicBezTo>
                    <a:pt x="242" y="0"/>
                    <a:pt x="135"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3056668" y="3461281"/>
              <a:ext cx="10103" cy="20113"/>
            </a:xfrm>
            <a:custGeom>
              <a:avLst/>
              <a:gdLst/>
              <a:ahLst/>
              <a:cxnLst/>
              <a:rect l="l" t="t" r="r" b="b"/>
              <a:pathLst>
                <a:path w="108" h="215" extrusionOk="0">
                  <a:moveTo>
                    <a:pt x="107" y="0"/>
                  </a:moveTo>
                  <a:cubicBezTo>
                    <a:pt x="0" y="0"/>
                    <a:pt x="0" y="0"/>
                    <a:pt x="0" y="107"/>
                  </a:cubicBezTo>
                  <a:lnTo>
                    <a:pt x="0" y="214"/>
                  </a:lnTo>
                  <a:cubicBezTo>
                    <a:pt x="107" y="214"/>
                    <a:pt x="107" y="107"/>
                    <a:pt x="107" y="107"/>
                  </a:cubicBezTo>
                  <a:lnTo>
                    <a:pt x="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3224403" y="3461281"/>
              <a:ext cx="20113" cy="20113"/>
            </a:xfrm>
            <a:custGeom>
              <a:avLst/>
              <a:gdLst/>
              <a:ahLst/>
              <a:cxnLst/>
              <a:rect l="l" t="t" r="r" b="b"/>
              <a:pathLst>
                <a:path w="215" h="215" extrusionOk="0">
                  <a:moveTo>
                    <a:pt x="108" y="0"/>
                  </a:moveTo>
                  <a:cubicBezTo>
                    <a:pt x="108" y="0"/>
                    <a:pt x="0" y="0"/>
                    <a:pt x="0" y="107"/>
                  </a:cubicBezTo>
                  <a:cubicBezTo>
                    <a:pt x="108" y="107"/>
                    <a:pt x="108" y="107"/>
                    <a:pt x="108" y="214"/>
                  </a:cubicBezTo>
                  <a:cubicBezTo>
                    <a:pt x="215" y="214"/>
                    <a:pt x="215" y="107"/>
                    <a:pt x="215" y="107"/>
                  </a:cubicBezTo>
                  <a:cubicBezTo>
                    <a:pt x="215" y="0"/>
                    <a:pt x="215"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3402148" y="3461281"/>
              <a:ext cx="20113" cy="20113"/>
            </a:xfrm>
            <a:custGeom>
              <a:avLst/>
              <a:gdLst/>
              <a:ahLst/>
              <a:cxnLst/>
              <a:rect l="l" t="t" r="r" b="b"/>
              <a:pathLst>
                <a:path w="215" h="215" extrusionOk="0">
                  <a:moveTo>
                    <a:pt x="108" y="0"/>
                  </a:moveTo>
                  <a:cubicBezTo>
                    <a:pt x="1" y="0"/>
                    <a:pt x="1" y="0"/>
                    <a:pt x="1" y="107"/>
                  </a:cubicBezTo>
                  <a:cubicBezTo>
                    <a:pt x="1" y="107"/>
                    <a:pt x="1" y="214"/>
                    <a:pt x="108" y="214"/>
                  </a:cubicBezTo>
                  <a:lnTo>
                    <a:pt x="215" y="107"/>
                  </a:lnTo>
                  <a:cubicBezTo>
                    <a:pt x="215" y="0"/>
                    <a:pt x="10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2878829" y="3606470"/>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3056668" y="3606470"/>
              <a:ext cx="10103" cy="15342"/>
            </a:xfrm>
            <a:custGeom>
              <a:avLst/>
              <a:gdLst/>
              <a:ahLst/>
              <a:cxnLst/>
              <a:rect l="l" t="t" r="r" b="b"/>
              <a:pathLst>
                <a:path w="108" h="164" extrusionOk="0">
                  <a:moveTo>
                    <a:pt x="107" y="1"/>
                  </a:moveTo>
                  <a:cubicBezTo>
                    <a:pt x="0" y="1"/>
                    <a:pt x="0" y="1"/>
                    <a:pt x="0" y="108"/>
                  </a:cubicBezTo>
                  <a:cubicBezTo>
                    <a:pt x="32" y="148"/>
                    <a:pt x="55" y="164"/>
                    <a:pt x="70" y="164"/>
                  </a:cubicBezTo>
                  <a:cubicBezTo>
                    <a:pt x="107" y="164"/>
                    <a:pt x="107" y="76"/>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3224403" y="3606470"/>
              <a:ext cx="20113" cy="15342"/>
            </a:xfrm>
            <a:custGeom>
              <a:avLst/>
              <a:gdLst/>
              <a:ahLst/>
              <a:cxnLst/>
              <a:rect l="l" t="t" r="r" b="b"/>
              <a:pathLst>
                <a:path w="215" h="164" extrusionOk="0">
                  <a:moveTo>
                    <a:pt x="108" y="1"/>
                  </a:moveTo>
                  <a:cubicBezTo>
                    <a:pt x="108" y="1"/>
                    <a:pt x="0" y="1"/>
                    <a:pt x="0" y="108"/>
                  </a:cubicBezTo>
                  <a:lnTo>
                    <a:pt x="108" y="108"/>
                  </a:lnTo>
                  <a:cubicBezTo>
                    <a:pt x="140" y="148"/>
                    <a:pt x="162" y="164"/>
                    <a:pt x="178" y="164"/>
                  </a:cubicBezTo>
                  <a:cubicBezTo>
                    <a:pt x="215" y="164"/>
                    <a:pt x="215" y="76"/>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3402148" y="3606470"/>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878829" y="3754186"/>
              <a:ext cx="22639" cy="10103"/>
            </a:xfrm>
            <a:custGeom>
              <a:avLst/>
              <a:gdLst/>
              <a:ahLst/>
              <a:cxnLst/>
              <a:rect l="l" t="t" r="r" b="b"/>
              <a:pathLst>
                <a:path w="242" h="108" extrusionOk="0">
                  <a:moveTo>
                    <a:pt x="135" y="1"/>
                  </a:moveTo>
                  <a:cubicBezTo>
                    <a:pt x="135" y="1"/>
                    <a:pt x="1" y="1"/>
                    <a:pt x="1" y="108"/>
                  </a:cubicBezTo>
                  <a:lnTo>
                    <a:pt x="242" y="108"/>
                  </a:lnTo>
                  <a:cubicBezTo>
                    <a:pt x="242" y="1"/>
                    <a:pt x="135"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3056668" y="3754186"/>
              <a:ext cx="10103" cy="10103"/>
            </a:xfrm>
            <a:custGeom>
              <a:avLst/>
              <a:gdLst/>
              <a:ahLst/>
              <a:cxnLst/>
              <a:rect l="l" t="t" r="r" b="b"/>
              <a:pathLst>
                <a:path w="108" h="108" extrusionOk="0">
                  <a:moveTo>
                    <a:pt x="107" y="1"/>
                  </a:moveTo>
                  <a:cubicBezTo>
                    <a:pt x="0" y="1"/>
                    <a:pt x="0" y="1"/>
                    <a:pt x="0" y="108"/>
                  </a:cubicBezTo>
                  <a:lnTo>
                    <a:pt x="107" y="108"/>
                  </a:lnTo>
                  <a:lnTo>
                    <a:pt x="1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224403" y="3754186"/>
              <a:ext cx="20113" cy="10103"/>
            </a:xfrm>
            <a:custGeom>
              <a:avLst/>
              <a:gdLst/>
              <a:ahLst/>
              <a:cxnLst/>
              <a:rect l="l" t="t" r="r" b="b"/>
              <a:pathLst>
                <a:path w="215" h="108" extrusionOk="0">
                  <a:moveTo>
                    <a:pt x="108" y="1"/>
                  </a:moveTo>
                  <a:cubicBezTo>
                    <a:pt x="108" y="1"/>
                    <a:pt x="0" y="1"/>
                    <a:pt x="0" y="108"/>
                  </a:cubicBezTo>
                  <a:lnTo>
                    <a:pt x="215" y="108"/>
                  </a:lnTo>
                  <a:cubicBezTo>
                    <a:pt x="215" y="1"/>
                    <a:pt x="215"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402148" y="3754186"/>
              <a:ext cx="20113" cy="10103"/>
            </a:xfrm>
            <a:custGeom>
              <a:avLst/>
              <a:gdLst/>
              <a:ahLst/>
              <a:cxnLst/>
              <a:rect l="l" t="t" r="r" b="b"/>
              <a:pathLst>
                <a:path w="215" h="108" extrusionOk="0">
                  <a:moveTo>
                    <a:pt x="108" y="1"/>
                  </a:moveTo>
                  <a:cubicBezTo>
                    <a:pt x="1" y="1"/>
                    <a:pt x="1" y="1"/>
                    <a:pt x="1" y="108"/>
                  </a:cubicBezTo>
                  <a:lnTo>
                    <a:pt x="215" y="108"/>
                  </a:lnTo>
                  <a:cubicBezTo>
                    <a:pt x="215" y="1"/>
                    <a:pt x="108"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40"/>
          <p:cNvSpPr/>
          <p:nvPr/>
        </p:nvSpPr>
        <p:spPr>
          <a:xfrm>
            <a:off x="6799876" y="4337825"/>
            <a:ext cx="114178" cy="114076"/>
          </a:xfrm>
          <a:custGeom>
            <a:avLst/>
            <a:gdLst/>
            <a:ahLst/>
            <a:cxnLst/>
            <a:rect l="l" t="t" r="r" b="b"/>
            <a:pathLst>
              <a:path w="885" h="884" fill="none" extrusionOk="0">
                <a:moveTo>
                  <a:pt x="884" y="429"/>
                </a:moveTo>
                <a:cubicBezTo>
                  <a:pt x="884" y="777"/>
                  <a:pt x="777" y="884"/>
                  <a:pt x="456" y="884"/>
                </a:cubicBezTo>
                <a:cubicBezTo>
                  <a:pt x="215" y="884"/>
                  <a:pt x="1" y="777"/>
                  <a:pt x="1" y="429"/>
                </a:cubicBezTo>
                <a:cubicBezTo>
                  <a:pt x="1" y="214"/>
                  <a:pt x="215" y="0"/>
                  <a:pt x="456" y="0"/>
                </a:cubicBezTo>
                <a:cubicBezTo>
                  <a:pt x="777" y="0"/>
                  <a:pt x="884" y="214"/>
                  <a:pt x="884" y="429"/>
                </a:cubicBezTo>
                <a:close/>
              </a:path>
            </a:pathLst>
          </a:custGeom>
          <a:noFill/>
          <a:ln w="11375" cap="flat" cmpd="sng">
            <a:solidFill>
              <a:schemeClr val="lt1"/>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40"/>
          <p:cNvGrpSpPr/>
          <p:nvPr/>
        </p:nvGrpSpPr>
        <p:grpSpPr>
          <a:xfrm>
            <a:off x="4531661" y="1212052"/>
            <a:ext cx="80672" cy="2467735"/>
            <a:chOff x="240800" y="2432468"/>
            <a:chExt cx="14075" cy="424432"/>
          </a:xfrm>
        </p:grpSpPr>
        <p:sp>
          <p:nvSpPr>
            <p:cNvPr id="481" name="Google Shape;481;p40"/>
            <p:cNvSpPr/>
            <p:nvPr/>
          </p:nvSpPr>
          <p:spPr>
            <a:xfrm>
              <a:off x="240800" y="2432468"/>
              <a:ext cx="11401" cy="318047"/>
            </a:xfrm>
            <a:custGeom>
              <a:avLst/>
              <a:gdLst/>
              <a:ahLst/>
              <a:cxnLst/>
              <a:rect l="l" t="t" r="r" b="b"/>
              <a:pathLst>
                <a:path w="456" h="16409" extrusionOk="0">
                  <a:moveTo>
                    <a:pt x="0" y="1"/>
                  </a:moveTo>
                  <a:lnTo>
                    <a:pt x="0" y="16408"/>
                  </a:lnTo>
                  <a:lnTo>
                    <a:pt x="455" y="16408"/>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240800" y="2777525"/>
              <a:ext cx="13550" cy="9775"/>
            </a:xfrm>
            <a:custGeom>
              <a:avLst/>
              <a:gdLst/>
              <a:ahLst/>
              <a:cxnLst/>
              <a:rect l="l" t="t" r="r" b="b"/>
              <a:pathLst>
                <a:path w="542" h="391" extrusionOk="0">
                  <a:moveTo>
                    <a:pt x="215" y="1"/>
                  </a:moveTo>
                  <a:cubicBezTo>
                    <a:pt x="67" y="1"/>
                    <a:pt x="0" y="169"/>
                    <a:pt x="0" y="254"/>
                  </a:cubicBezTo>
                  <a:lnTo>
                    <a:pt x="107" y="361"/>
                  </a:lnTo>
                  <a:cubicBezTo>
                    <a:pt x="153" y="382"/>
                    <a:pt x="198" y="391"/>
                    <a:pt x="240" y="391"/>
                  </a:cubicBezTo>
                  <a:cubicBezTo>
                    <a:pt x="418" y="391"/>
                    <a:pt x="542" y="234"/>
                    <a:pt x="455" y="147"/>
                  </a:cubicBezTo>
                  <a:cubicBezTo>
                    <a:pt x="455" y="40"/>
                    <a:pt x="348" y="40"/>
                    <a:pt x="348" y="40"/>
                  </a:cubicBezTo>
                  <a:cubicBezTo>
                    <a:pt x="298" y="12"/>
                    <a:pt x="2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240800" y="2811975"/>
              <a:ext cx="14075" cy="10725"/>
            </a:xfrm>
            <a:custGeom>
              <a:avLst/>
              <a:gdLst/>
              <a:ahLst/>
              <a:cxnLst/>
              <a:rect l="l" t="t" r="r" b="b"/>
              <a:pathLst>
                <a:path w="563" h="429" extrusionOk="0">
                  <a:moveTo>
                    <a:pt x="348" y="0"/>
                  </a:moveTo>
                  <a:cubicBezTo>
                    <a:pt x="107" y="0"/>
                    <a:pt x="0" y="108"/>
                    <a:pt x="0" y="322"/>
                  </a:cubicBezTo>
                  <a:cubicBezTo>
                    <a:pt x="107" y="322"/>
                    <a:pt x="107" y="429"/>
                    <a:pt x="107" y="429"/>
                  </a:cubicBezTo>
                  <a:cubicBezTo>
                    <a:pt x="348" y="429"/>
                    <a:pt x="562" y="322"/>
                    <a:pt x="455" y="108"/>
                  </a:cubicBez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240800" y="2847375"/>
              <a:ext cx="13550" cy="9525"/>
            </a:xfrm>
            <a:custGeom>
              <a:avLst/>
              <a:gdLst/>
              <a:ahLst/>
              <a:cxnLst/>
              <a:rect l="l" t="t" r="r" b="b"/>
              <a:pathLst>
                <a:path w="542" h="381" extrusionOk="0">
                  <a:moveTo>
                    <a:pt x="224" y="1"/>
                  </a:moveTo>
                  <a:cubicBezTo>
                    <a:pt x="70" y="1"/>
                    <a:pt x="0" y="157"/>
                    <a:pt x="0" y="244"/>
                  </a:cubicBezTo>
                  <a:lnTo>
                    <a:pt x="107" y="351"/>
                  </a:lnTo>
                  <a:cubicBezTo>
                    <a:pt x="153" y="371"/>
                    <a:pt x="198" y="380"/>
                    <a:pt x="240" y="380"/>
                  </a:cubicBezTo>
                  <a:cubicBezTo>
                    <a:pt x="418" y="380"/>
                    <a:pt x="542" y="223"/>
                    <a:pt x="455" y="137"/>
                  </a:cubicBezTo>
                  <a:cubicBezTo>
                    <a:pt x="455" y="30"/>
                    <a:pt x="348" y="30"/>
                    <a:pt x="348" y="30"/>
                  </a:cubicBezTo>
                  <a:cubicBezTo>
                    <a:pt x="302" y="9"/>
                    <a:pt x="261"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40"/>
          <p:cNvSpPr txBox="1">
            <a:spLocks noGrp="1"/>
          </p:cNvSpPr>
          <p:nvPr>
            <p:ph type="title"/>
          </p:nvPr>
        </p:nvSpPr>
        <p:spPr>
          <a:xfrm>
            <a:off x="4939700" y="1288261"/>
            <a:ext cx="1905300" cy="97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COMPANY</a:t>
            </a:r>
            <a:endParaRPr/>
          </a:p>
        </p:txBody>
      </p:sp>
      <p:sp>
        <p:nvSpPr>
          <p:cNvPr id="486" name="Google Shape;486;p40"/>
          <p:cNvSpPr txBox="1">
            <a:spLocks noGrp="1"/>
          </p:cNvSpPr>
          <p:nvPr>
            <p:ph type="body" idx="1"/>
          </p:nvPr>
        </p:nvSpPr>
        <p:spPr>
          <a:xfrm>
            <a:off x="4939700" y="2182538"/>
            <a:ext cx="1905300" cy="180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Mercury is the closest planet to the Sun and the smallest one in the Solar System—it’s only a bit larger than the Moon</a:t>
            </a:r>
            <a:endParaRPr/>
          </a:p>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C1C4B944-9A50-4580-B6FB-F773CB2720D3}"/>
              </a:ext>
            </a:extLst>
          </p:cNvPr>
          <p:cNvPicPr>
            <a:picLocks noChangeAspect="1"/>
          </p:cNvPicPr>
          <p:nvPr/>
        </p:nvPicPr>
        <p:blipFill>
          <a:blip r:embed="rId5"/>
          <a:stretch>
            <a:fillRect/>
          </a:stretch>
        </p:blipFill>
        <p:spPr>
          <a:xfrm>
            <a:off x="-53479" y="0"/>
            <a:ext cx="4993179" cy="5155982"/>
          </a:xfrm>
          <a:prstGeom prst="rect">
            <a:avLst/>
          </a:prstGeom>
        </p:spPr>
      </p:pic>
      <p:pic>
        <p:nvPicPr>
          <p:cNvPr id="5" name="Picture 4">
            <a:extLst>
              <a:ext uri="{FF2B5EF4-FFF2-40B4-BE49-F238E27FC236}">
                <a16:creationId xmlns:a16="http://schemas.microsoft.com/office/drawing/2014/main" id="{84F59F57-B045-4003-BC47-DAD82DF9DD63}"/>
              </a:ext>
            </a:extLst>
          </p:cNvPr>
          <p:cNvPicPr>
            <a:picLocks noChangeAspect="1"/>
          </p:cNvPicPr>
          <p:nvPr/>
        </p:nvPicPr>
        <p:blipFill>
          <a:blip r:embed="rId6"/>
          <a:stretch>
            <a:fillRect/>
          </a:stretch>
        </p:blipFill>
        <p:spPr>
          <a:xfrm>
            <a:off x="4939700" y="0"/>
            <a:ext cx="4204299" cy="5143500"/>
          </a:xfrm>
          <a:prstGeom prst="rect">
            <a:avLst/>
          </a:prstGeom>
        </p:spPr>
      </p:pic>
      <p:sp>
        <p:nvSpPr>
          <p:cNvPr id="2" name="TextBox 1">
            <a:extLst>
              <a:ext uri="{FF2B5EF4-FFF2-40B4-BE49-F238E27FC236}">
                <a16:creationId xmlns:a16="http://schemas.microsoft.com/office/drawing/2014/main" id="{42FD237C-83F8-4F34-AF3C-35536F2FA586}"/>
              </a:ext>
            </a:extLst>
          </p:cNvPr>
          <p:cNvSpPr txBox="1"/>
          <p:nvPr/>
        </p:nvSpPr>
        <p:spPr>
          <a:xfrm>
            <a:off x="5687859" y="2016167"/>
            <a:ext cx="209481" cy="307777"/>
          </a:xfrm>
          <a:prstGeom prst="rect">
            <a:avLst/>
          </a:prstGeom>
          <a:noFill/>
        </p:spPr>
        <p:txBody>
          <a:bodyPr wrap="square" rtlCol="0">
            <a:spAutoFit/>
          </a:bodyPr>
          <a:lstStyle/>
          <a:p>
            <a:r>
              <a:rPr lang="en-US" b="1" dirty="0">
                <a:solidFill>
                  <a:srgbClr val="FF0000"/>
                </a:solidFill>
              </a:rPr>
              <a:t>F</a:t>
            </a:r>
          </a:p>
        </p:txBody>
      </p:sp>
      <p:sp>
        <p:nvSpPr>
          <p:cNvPr id="4" name="TextBox 3">
            <a:extLst>
              <a:ext uri="{FF2B5EF4-FFF2-40B4-BE49-F238E27FC236}">
                <a16:creationId xmlns:a16="http://schemas.microsoft.com/office/drawing/2014/main" id="{EA88DD91-4F34-46FE-A3BC-F7E822CDEEF1}"/>
              </a:ext>
            </a:extLst>
          </p:cNvPr>
          <p:cNvSpPr txBox="1"/>
          <p:nvPr/>
        </p:nvSpPr>
        <p:spPr>
          <a:xfrm>
            <a:off x="5721964" y="2804706"/>
            <a:ext cx="277177" cy="307777"/>
          </a:xfrm>
          <a:prstGeom prst="rect">
            <a:avLst/>
          </a:prstGeom>
          <a:noFill/>
        </p:spPr>
        <p:txBody>
          <a:bodyPr wrap="square" rtlCol="0">
            <a:spAutoFit/>
          </a:bodyPr>
          <a:lstStyle/>
          <a:p>
            <a:r>
              <a:rPr lang="en-US" b="1" dirty="0">
                <a:solidFill>
                  <a:srgbClr val="FF0000"/>
                </a:solidFill>
              </a:rPr>
              <a:t>F</a:t>
            </a:r>
          </a:p>
        </p:txBody>
      </p:sp>
      <p:sp>
        <p:nvSpPr>
          <p:cNvPr id="6" name="TextBox 5">
            <a:extLst>
              <a:ext uri="{FF2B5EF4-FFF2-40B4-BE49-F238E27FC236}">
                <a16:creationId xmlns:a16="http://schemas.microsoft.com/office/drawing/2014/main" id="{FB250998-80A8-41F6-BBA6-634A310EBD0D}"/>
              </a:ext>
            </a:extLst>
          </p:cNvPr>
          <p:cNvSpPr txBox="1"/>
          <p:nvPr/>
        </p:nvSpPr>
        <p:spPr>
          <a:xfrm>
            <a:off x="5677786" y="3624407"/>
            <a:ext cx="321355" cy="307777"/>
          </a:xfrm>
          <a:prstGeom prst="rect">
            <a:avLst/>
          </a:prstGeom>
          <a:noFill/>
        </p:spPr>
        <p:txBody>
          <a:bodyPr wrap="square" rtlCol="0">
            <a:spAutoFit/>
          </a:bodyPr>
          <a:lstStyle/>
          <a:p>
            <a:r>
              <a:rPr lang="en-US" b="1" dirty="0">
                <a:solidFill>
                  <a:srgbClr val="FF0000"/>
                </a:solidFill>
              </a:rPr>
              <a:t>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theme/theme1.xml><?xml version="1.0" encoding="utf-8"?>
<a:theme xmlns:a="http://schemas.openxmlformats.org/drawingml/2006/main" name="E-Commerce Business Plan By Slidesgo">
  <a:themeElements>
    <a:clrScheme name="Simple Light">
      <a:dk1>
        <a:srgbClr val="000000"/>
      </a:dk1>
      <a:lt1>
        <a:srgbClr val="FFFFFF"/>
      </a:lt1>
      <a:dk2>
        <a:srgbClr val="595959"/>
      </a:dk2>
      <a:lt2>
        <a:srgbClr val="EEEEEE"/>
      </a:lt2>
      <a:accent1>
        <a:srgbClr val="EF7B7E"/>
      </a:accent1>
      <a:accent2>
        <a:srgbClr val="313265"/>
      </a:accent2>
      <a:accent3>
        <a:srgbClr val="1E1C40"/>
      </a:accent3>
      <a:accent4>
        <a:srgbClr val="EF7B7E"/>
      </a:accent4>
      <a:accent5>
        <a:srgbClr val="313265"/>
      </a:accent5>
      <a:accent6>
        <a:srgbClr val="1E1C4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2147</Words>
  <Application>Microsoft Office PowerPoint</Application>
  <PresentationFormat>On-screen Show (16:9)</PresentationFormat>
  <Paragraphs>208</Paragraphs>
  <Slides>41</Slides>
  <Notes>19</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Algerian</vt:lpstr>
      <vt:lpstr>Raleway</vt:lpstr>
      <vt:lpstr>Arial</vt:lpstr>
      <vt:lpstr>Oswald</vt:lpstr>
      <vt:lpstr>Times New Roman</vt:lpstr>
      <vt:lpstr>E-Commerce Business Plan By Slidesgo</vt:lpstr>
      <vt:lpstr>E-COMMERCE unit 15</vt:lpstr>
      <vt:lpstr>AGENDA</vt:lpstr>
      <vt:lpstr>  2. How does online shopping help businesses?</vt:lpstr>
      <vt:lpstr>Enhance your vocabulary </vt:lpstr>
      <vt:lpstr>4. Shopping cart – is a part of an online store that displays items that a consumer has selected for purchase , but has not yet paid yet 5. FAQs – (Frequently Asked Questions) are a set of questions and answers that are provided on a website to provide users with information that users commonly want to know 6. Brick and mortar – is a business that operates in a physical location instead of online</vt:lpstr>
      <vt:lpstr>7. Page views – is a request from a computer to load a page of a website. They can be counted to analyze the number of people viewing a website.  8. Digital certificate – is an electronic document that proves an online business or person is who that business or person claims to be.  9. Certificate authority – it creates, offers and verifies reliable digital certificates.</vt:lpstr>
      <vt:lpstr>What are the advantages and disadvantages of e-commerce?</vt:lpstr>
      <vt:lpstr>Let’s distinguish between B2C, B2B, and C2C E-commerce models and identify which type(s) you use most often and why. </vt:lpstr>
      <vt:lpstr>OUR COMPANY</vt:lpstr>
      <vt:lpstr>PowerPoint Presentation</vt:lpstr>
      <vt:lpstr>Listen to part of a conversation between employee of BargainEquipment.com and TFC Gaming. Choose the correct answers.</vt:lpstr>
      <vt:lpstr>Listen to part of a conversation between employees of BargainEquipment.com and TFC Gaming. Choose the correct answers.</vt:lpstr>
      <vt:lpstr> Listen again and complete the conversation</vt:lpstr>
      <vt:lpstr>Watch a video and based on it, discuss how these trends impact consumers and businesses. </vt:lpstr>
      <vt:lpstr>Group Work Activity </vt:lpstr>
      <vt:lpstr>Watch the video and mark the following statements as True or False.</vt:lpstr>
      <vt:lpstr>PowerPoint Presentation</vt:lpstr>
      <vt:lpstr>It is high time to review all materials! </vt:lpstr>
      <vt:lpstr>PowerPoint Presentation</vt:lpstr>
      <vt:lpstr>PowerPoint Presentation</vt:lpstr>
      <vt:lpstr>PowerPoint Presentation</vt:lpstr>
      <vt:lpstr>AGENDA</vt:lpstr>
      <vt:lpstr>Let’s talk! </vt:lpstr>
      <vt:lpstr>Watch the video about computer memory and find an answer to the question on how  computer memory works  </vt:lpstr>
      <vt:lpstr>        Let’s boost your vocabulary!   </vt:lpstr>
      <vt:lpstr>Computer Memory</vt:lpstr>
      <vt:lpstr>PowerPoint Presentation</vt:lpstr>
      <vt:lpstr>Grammar Focus: Imperative Sentences </vt:lpstr>
      <vt:lpstr>US</vt:lpstr>
      <vt:lpstr>02</vt:lpstr>
      <vt:lpstr>Find a peer</vt:lpstr>
      <vt:lpstr> Read the text about types of computer memory and write imperative sentences based on it. </vt:lpstr>
      <vt:lpstr>Work in pairs and create troubleshooting guides with imperative sentences.</vt:lpstr>
      <vt:lpstr>Listen to a conversation and mark the statements as True or False.</vt:lpstr>
      <vt:lpstr>Listen again and complete the conversation  </vt:lpstr>
      <vt:lpstr>Answers: 1. there’s your problem; 2. virtual memory; 3. hard drive; 4. how exactly; 5. Just click; 6. by at least</vt:lpstr>
      <vt:lpstr>Use the words below to complete the text</vt:lpstr>
      <vt:lpstr>PowerPoint Presentation</vt:lpstr>
      <vt:lpstr>Home Assignment</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BUSINESS PLAN</dc:title>
  <dc:creator>User</dc:creator>
  <cp:lastModifiedBy>User</cp:lastModifiedBy>
  <cp:revision>71</cp:revision>
  <dcterms:modified xsi:type="dcterms:W3CDTF">2024-11-11T14:03:22Z</dcterms:modified>
</cp:coreProperties>
</file>