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58"/>
  </p:notesMasterIdLst>
  <p:sldIdLst>
    <p:sldId id="256" r:id="rId2"/>
    <p:sldId id="259" r:id="rId3"/>
    <p:sldId id="262" r:id="rId4"/>
    <p:sldId id="308" r:id="rId5"/>
    <p:sldId id="309" r:id="rId6"/>
    <p:sldId id="310" r:id="rId7"/>
    <p:sldId id="332" r:id="rId8"/>
    <p:sldId id="333" r:id="rId9"/>
    <p:sldId id="334" r:id="rId10"/>
    <p:sldId id="335" r:id="rId11"/>
    <p:sldId id="331" r:id="rId12"/>
    <p:sldId id="336" r:id="rId13"/>
    <p:sldId id="260" r:id="rId14"/>
    <p:sldId id="324" r:id="rId15"/>
    <p:sldId id="325" r:id="rId16"/>
    <p:sldId id="349" r:id="rId17"/>
    <p:sldId id="293" r:id="rId18"/>
    <p:sldId id="329" r:id="rId19"/>
    <p:sldId id="328" r:id="rId20"/>
    <p:sldId id="330" r:id="rId21"/>
    <p:sldId id="307" r:id="rId22"/>
    <p:sldId id="299" r:id="rId23"/>
    <p:sldId id="326" r:id="rId24"/>
    <p:sldId id="327" r:id="rId25"/>
    <p:sldId id="306" r:id="rId26"/>
    <p:sldId id="346" r:id="rId27"/>
    <p:sldId id="337" r:id="rId28"/>
    <p:sldId id="339" r:id="rId29"/>
    <p:sldId id="345" r:id="rId30"/>
    <p:sldId id="311" r:id="rId31"/>
    <p:sldId id="312" r:id="rId32"/>
    <p:sldId id="313" r:id="rId33"/>
    <p:sldId id="314" r:id="rId34"/>
    <p:sldId id="315" r:id="rId35"/>
    <p:sldId id="317" r:id="rId36"/>
    <p:sldId id="318" r:id="rId37"/>
    <p:sldId id="316" r:id="rId38"/>
    <p:sldId id="319" r:id="rId39"/>
    <p:sldId id="320" r:id="rId40"/>
    <p:sldId id="257" r:id="rId41"/>
    <p:sldId id="340" r:id="rId42"/>
    <p:sldId id="294" r:id="rId43"/>
    <p:sldId id="321" r:id="rId44"/>
    <p:sldId id="322" r:id="rId45"/>
    <p:sldId id="323" r:id="rId46"/>
    <p:sldId id="342" r:id="rId47"/>
    <p:sldId id="343" r:id="rId48"/>
    <p:sldId id="341" r:id="rId49"/>
    <p:sldId id="351" r:id="rId50"/>
    <p:sldId id="354" r:id="rId51"/>
    <p:sldId id="352" r:id="rId52"/>
    <p:sldId id="355" r:id="rId53"/>
    <p:sldId id="356" r:id="rId54"/>
    <p:sldId id="353" r:id="rId55"/>
    <p:sldId id="347" r:id="rId56"/>
    <p:sldId id="275" r:id="rId57"/>
  </p:sldIdLst>
  <p:sldSz cx="9144000" cy="5143500" type="screen16x9"/>
  <p:notesSz cx="6858000" cy="9144000"/>
  <p:embeddedFontLst>
    <p:embeddedFont>
      <p:font typeface="Bebas Neue" panose="020B0606020202050201" pitchFamily="34" charset="0"/>
      <p:regular r:id="rId59"/>
    </p:embeddedFont>
    <p:embeddedFont>
      <p:font typeface="Inconsolata" pitchFamily="1" charset="0"/>
      <p:regular r:id="rId60"/>
      <p:bold r:id="rId61"/>
    </p:embeddedFont>
    <p:embeddedFont>
      <p:font typeface="Russo One" panose="020B0604020202020204"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F6B5C4-E663-4A30-9514-FDDA1700B70C}">
  <a:tblStyle styleId="{2BF6B5C4-E663-4A30-9514-FDDA1700B7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08" autoAdjust="0"/>
  </p:normalViewPr>
  <p:slideViewPr>
    <p:cSldViewPr snapToGrid="0">
      <p:cViewPr varScale="1">
        <p:scale>
          <a:sx n="84" d="100"/>
          <a:sy n="84" d="100"/>
        </p:scale>
        <p:origin x="99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33f970efa5_7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33f970efa5_7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5323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667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225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984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3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85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121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484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767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183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133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442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269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2752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269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6886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27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415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035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95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55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1C1C1C"/>
            </a:gs>
            <a:gs pos="100000">
              <a:srgbClr val="426B6A"/>
            </a:gs>
          </a:gsLst>
          <a:lin ang="0" scaled="0"/>
        </a:gra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133300" y="1036963"/>
            <a:ext cx="6469500" cy="1958100"/>
          </a:xfrm>
          <a:prstGeom prst="rect">
            <a:avLst/>
          </a:prstGeom>
          <a:noFill/>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4300">
                <a:solidFill>
                  <a:srgbClr val="F3F3F3"/>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133300" y="3306875"/>
            <a:ext cx="5473800" cy="443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ldNum" idx="12"/>
          </p:nvPr>
        </p:nvSpPr>
        <p:spPr>
          <a:xfrm>
            <a:off x="7875300" y="4434050"/>
            <a:ext cx="548700" cy="170400"/>
          </a:xfrm>
          <a:prstGeom prst="rect">
            <a:avLst/>
          </a:prstGeom>
        </p:spPr>
        <p:txBody>
          <a:bodyPr spcFirstLastPara="1" wrap="square" lIns="91425" tIns="91425" rIns="91425" bIns="91425" anchor="ctr" anchorCtr="0">
            <a:noAutofit/>
          </a:bodyPr>
          <a:lstStyle>
            <a:lvl1pPr lvl="0">
              <a:buNone/>
              <a:defRPr sz="1600"/>
            </a:lvl1pPr>
            <a:lvl2pPr lvl="1">
              <a:buNone/>
              <a:defRPr sz="1600"/>
            </a:lvl2pPr>
            <a:lvl3pPr lvl="2">
              <a:buNone/>
              <a:defRPr sz="1600"/>
            </a:lvl3pPr>
            <a:lvl4pPr lvl="3">
              <a:buNone/>
              <a:defRPr sz="1600"/>
            </a:lvl4pPr>
            <a:lvl5pPr lvl="4">
              <a:buNone/>
              <a:defRPr sz="1600"/>
            </a:lvl5pPr>
            <a:lvl6pPr lvl="5">
              <a:buNone/>
              <a:defRPr sz="1600"/>
            </a:lvl6pPr>
            <a:lvl7pPr lvl="6">
              <a:buNone/>
              <a:defRPr sz="1600"/>
            </a:lvl7pPr>
            <a:lvl8pPr lvl="7">
              <a:buNone/>
              <a:defRPr sz="1600"/>
            </a:lvl8pPr>
            <a:lvl9pPr lvl="8">
              <a:buNone/>
              <a:defRPr sz="1600"/>
            </a:lvl9pPr>
          </a:lstStyle>
          <a:p>
            <a:pPr marL="0" lvl="0" indent="0" algn="r" rtl="0">
              <a:spcBef>
                <a:spcPts val="0"/>
              </a:spcBef>
              <a:spcAft>
                <a:spcPts val="0"/>
              </a:spcAft>
              <a:buNone/>
            </a:pPr>
            <a:r>
              <a:rPr lang="en"/>
              <a:t>00</a:t>
            </a:r>
            <a:fld id="{00000000-1234-1234-1234-123412341234}" type="slidenum">
              <a:rPr lang="en"/>
              <a:pPr marL="0" lvl="0" indent="0" algn="r" rtl="0">
                <a:spcBef>
                  <a:spcPts val="0"/>
                </a:spcBef>
                <a:spcAft>
                  <a:spcPts val="0"/>
                </a:spcAft>
                <a:buNone/>
              </a:pPr>
              <a:t>‹#›</a:t>
            </a:fld>
            <a:endParaRPr/>
          </a:p>
        </p:txBody>
      </p:sp>
      <p:sp>
        <p:nvSpPr>
          <p:cNvPr id="13" name="Google Shape;13;p2"/>
          <p:cNvSpPr/>
          <p:nvPr/>
        </p:nvSpPr>
        <p:spPr>
          <a:xfrm>
            <a:off x="223297" y="228611"/>
            <a:ext cx="8697406" cy="4683406"/>
          </a:xfrm>
          <a:custGeom>
            <a:avLst/>
            <a:gdLst/>
            <a:ahLst/>
            <a:cxnLst/>
            <a:rect l="l" t="t" r="r" b="b"/>
            <a:pathLst>
              <a:path w="188797" h="101664" fill="none" extrusionOk="0">
                <a:moveTo>
                  <a:pt x="188796" y="101663"/>
                </a:moveTo>
                <a:lnTo>
                  <a:pt x="103793" y="101663"/>
                </a:lnTo>
                <a:lnTo>
                  <a:pt x="97659" y="97510"/>
                </a:lnTo>
                <a:lnTo>
                  <a:pt x="64890" y="97510"/>
                </a:lnTo>
                <a:lnTo>
                  <a:pt x="58419" y="101663"/>
                </a:lnTo>
                <a:lnTo>
                  <a:pt x="0" y="101663"/>
                </a:lnTo>
                <a:lnTo>
                  <a:pt x="0" y="76150"/>
                </a:lnTo>
                <a:lnTo>
                  <a:pt x="4777" y="69787"/>
                </a:lnTo>
                <a:lnTo>
                  <a:pt x="4777" y="45769"/>
                </a:lnTo>
                <a:lnTo>
                  <a:pt x="0" y="39568"/>
                </a:lnTo>
                <a:lnTo>
                  <a:pt x="0" y="9503"/>
                </a:lnTo>
                <a:lnTo>
                  <a:pt x="9856" y="1"/>
                </a:lnTo>
                <a:lnTo>
                  <a:pt x="188796" y="1"/>
                </a:lnTo>
                <a:lnTo>
                  <a:pt x="188796" y="16838"/>
                </a:lnTo>
                <a:lnTo>
                  <a:pt x="184905" y="22864"/>
                </a:lnTo>
                <a:lnTo>
                  <a:pt x="184905" y="46567"/>
                </a:lnTo>
                <a:lnTo>
                  <a:pt x="188796" y="52693"/>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6801078" y="621971"/>
            <a:ext cx="2125029" cy="403038"/>
            <a:chOff x="6787353" y="621971"/>
            <a:chExt cx="2125029" cy="403038"/>
          </a:xfrm>
        </p:grpSpPr>
        <p:sp>
          <p:nvSpPr>
            <p:cNvPr id="15" name="Google Shape;15;p2"/>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CUSTOM_1_1">
    <p:bg>
      <p:bgPr>
        <a:gradFill>
          <a:gsLst>
            <a:gs pos="0">
              <a:srgbClr val="1C1C1C"/>
            </a:gs>
            <a:gs pos="100000">
              <a:srgbClr val="426B6A"/>
            </a:gs>
          </a:gsLst>
          <a:lin ang="0" scaled="0"/>
        </a:gradFill>
        <a:effectLst/>
      </p:bgPr>
    </p:bg>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4" name="Google Shape;164;p24"/>
          <p:cNvGrpSpPr/>
          <p:nvPr/>
        </p:nvGrpSpPr>
        <p:grpSpPr>
          <a:xfrm rot="-5400000" flipH="1">
            <a:off x="8094374" y="4241717"/>
            <a:ext cx="1672852" cy="143201"/>
            <a:chOff x="7239530" y="753659"/>
            <a:chExt cx="1672852" cy="143201"/>
          </a:xfrm>
        </p:grpSpPr>
        <p:sp>
          <p:nvSpPr>
            <p:cNvPr id="165" name="Google Shape;165;p24"/>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4"/>
          <p:cNvSpPr/>
          <p:nvPr/>
        </p:nvSpPr>
        <p:spPr>
          <a:xfrm flipH="1">
            <a:off x="228611"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Font typeface="Arial"/>
              <a:buChar char="●"/>
              <a:defRPr sz="1250">
                <a:solidFill>
                  <a:schemeClr val="lt1"/>
                </a:solidFill>
              </a:defRPr>
            </a:lvl1pPr>
            <a:lvl2pPr marL="914400" lvl="1" indent="-317500" rtl="0">
              <a:lnSpc>
                <a:spcPct val="115000"/>
              </a:lnSpc>
              <a:spcBef>
                <a:spcPts val="0"/>
              </a:spcBef>
              <a:spcAft>
                <a:spcPts val="0"/>
              </a:spcAft>
              <a:buClr>
                <a:schemeClr val="lt1"/>
              </a:buClr>
              <a:buSzPts val="1400"/>
              <a:buFont typeface="Arial"/>
              <a:buChar char="○"/>
              <a:defRPr>
                <a:solidFill>
                  <a:schemeClr val="lt1"/>
                </a:solidFill>
              </a:defRPr>
            </a:lvl2pPr>
            <a:lvl3pPr marL="1371600" lvl="2" indent="-317500" rtl="0">
              <a:lnSpc>
                <a:spcPct val="115000"/>
              </a:lnSpc>
              <a:spcBef>
                <a:spcPts val="0"/>
              </a:spcBef>
              <a:spcAft>
                <a:spcPts val="0"/>
              </a:spcAft>
              <a:buClr>
                <a:schemeClr val="lt1"/>
              </a:buClr>
              <a:buSzPts val="1400"/>
              <a:buFont typeface="Arial"/>
              <a:buChar char="■"/>
              <a:defRPr>
                <a:solidFill>
                  <a:schemeClr val="lt1"/>
                </a:solidFill>
              </a:defRPr>
            </a:lvl3pPr>
            <a:lvl4pPr marL="1828800" lvl="3" indent="-317500" rtl="0">
              <a:lnSpc>
                <a:spcPct val="115000"/>
              </a:lnSpc>
              <a:spcBef>
                <a:spcPts val="0"/>
              </a:spcBef>
              <a:spcAft>
                <a:spcPts val="0"/>
              </a:spcAft>
              <a:buClr>
                <a:schemeClr val="lt1"/>
              </a:buClr>
              <a:buSzPts val="1400"/>
              <a:buFont typeface="Arial"/>
              <a:buChar char="●"/>
              <a:defRPr>
                <a:solidFill>
                  <a:schemeClr val="lt1"/>
                </a:solidFill>
              </a:defRPr>
            </a:lvl4pPr>
            <a:lvl5pPr marL="2286000" lvl="4" indent="-317500" rtl="0">
              <a:lnSpc>
                <a:spcPct val="115000"/>
              </a:lnSpc>
              <a:spcBef>
                <a:spcPts val="0"/>
              </a:spcBef>
              <a:spcAft>
                <a:spcPts val="0"/>
              </a:spcAft>
              <a:buClr>
                <a:schemeClr val="lt1"/>
              </a:buClr>
              <a:buSzPts val="1400"/>
              <a:buFont typeface="Arial"/>
              <a:buChar char="○"/>
              <a:defRPr>
                <a:solidFill>
                  <a:schemeClr val="lt1"/>
                </a:solidFill>
              </a:defRPr>
            </a:lvl5pPr>
            <a:lvl6pPr marL="2743200" lvl="5" indent="-317500" rtl="0">
              <a:lnSpc>
                <a:spcPct val="115000"/>
              </a:lnSpc>
              <a:spcBef>
                <a:spcPts val="0"/>
              </a:spcBef>
              <a:spcAft>
                <a:spcPts val="0"/>
              </a:spcAft>
              <a:buClr>
                <a:schemeClr val="lt1"/>
              </a:buClr>
              <a:buSzPts val="1400"/>
              <a:buFont typeface="Arial"/>
              <a:buChar char="■"/>
              <a:defRPr>
                <a:solidFill>
                  <a:schemeClr val="lt1"/>
                </a:solidFill>
              </a:defRPr>
            </a:lvl6pPr>
            <a:lvl7pPr marL="3200400" lvl="6" indent="-317500" rtl="0">
              <a:lnSpc>
                <a:spcPct val="115000"/>
              </a:lnSpc>
              <a:spcBef>
                <a:spcPts val="0"/>
              </a:spcBef>
              <a:spcAft>
                <a:spcPts val="0"/>
              </a:spcAft>
              <a:buClr>
                <a:schemeClr val="lt1"/>
              </a:buClr>
              <a:buSzPts val="1400"/>
              <a:buFont typeface="Arial"/>
              <a:buChar char="●"/>
              <a:defRPr>
                <a:solidFill>
                  <a:schemeClr val="lt1"/>
                </a:solidFill>
              </a:defRPr>
            </a:lvl7pPr>
            <a:lvl8pPr marL="3657600" lvl="7" indent="-317500" rtl="0">
              <a:lnSpc>
                <a:spcPct val="115000"/>
              </a:lnSpc>
              <a:spcBef>
                <a:spcPts val="0"/>
              </a:spcBef>
              <a:spcAft>
                <a:spcPts val="0"/>
              </a:spcAft>
              <a:buClr>
                <a:schemeClr val="lt1"/>
              </a:buClr>
              <a:buSzPts val="1400"/>
              <a:buFont typeface="Arial"/>
              <a:buChar char="○"/>
              <a:defRPr>
                <a:solidFill>
                  <a:schemeClr val="lt1"/>
                </a:solidFill>
              </a:defRPr>
            </a:lvl8pPr>
            <a:lvl9pPr marL="4114800" lvl="8" indent="-317500" rtl="0">
              <a:lnSpc>
                <a:spcPct val="115000"/>
              </a:lnSpc>
              <a:spcBef>
                <a:spcPts val="0"/>
              </a:spcBef>
              <a:spcAft>
                <a:spcPts val="0"/>
              </a:spcAft>
              <a:buClr>
                <a:schemeClr val="lt1"/>
              </a:buClr>
              <a:buSzPts val="1400"/>
              <a:buFont typeface="Arial"/>
              <a:buChar char="■"/>
              <a:defRPr>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gradFill>
          <a:gsLst>
            <a:gs pos="0">
              <a:srgbClr val="1C1C1C"/>
            </a:gs>
            <a:gs pos="100000">
              <a:srgbClr val="426B6A"/>
            </a:gs>
          </a:gsLst>
          <a:lin ang="0" scaled="0"/>
        </a:gradFill>
        <a:effectLst/>
      </p:bgPr>
    </p:bg>
    <p:spTree>
      <p:nvGrpSpPr>
        <p:cNvPr id="1" name="Shape 298"/>
        <p:cNvGrpSpPr/>
        <p:nvPr/>
      </p:nvGrpSpPr>
      <p:grpSpPr>
        <a:xfrm>
          <a:off x="0" y="0"/>
          <a:ext cx="0" cy="0"/>
          <a:chOff x="0" y="0"/>
          <a:chExt cx="0" cy="0"/>
        </a:xfrm>
      </p:grpSpPr>
      <p:sp>
        <p:nvSpPr>
          <p:cNvPr id="299" name="Google Shape;299;p37"/>
          <p:cNvSpPr/>
          <p:nvPr/>
        </p:nvSpPr>
        <p:spPr>
          <a:xfrm>
            <a:off x="228611"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37"/>
          <p:cNvGrpSpPr/>
          <p:nvPr/>
        </p:nvGrpSpPr>
        <p:grpSpPr>
          <a:xfrm rot="5400000">
            <a:off x="-577123" y="4241717"/>
            <a:ext cx="1672852" cy="143201"/>
            <a:chOff x="7239530" y="753659"/>
            <a:chExt cx="1672852" cy="143201"/>
          </a:xfrm>
        </p:grpSpPr>
        <p:sp>
          <p:nvSpPr>
            <p:cNvPr id="301" name="Google Shape;301;p37"/>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7"/>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1C1C1C"/>
            </a:gs>
            <a:gs pos="100000">
              <a:srgbClr val="426B6A"/>
            </a:gs>
          </a:gsLst>
          <a:lin ang="0" scaled="0"/>
        </a:gra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362488" y="1551223"/>
            <a:ext cx="3835800" cy="887100"/>
          </a:xfrm>
          <a:prstGeom prst="rect">
            <a:avLst/>
          </a:prstGeom>
          <a:noFill/>
        </p:spPr>
        <p:txBody>
          <a:bodyPr spcFirstLastPara="1" wrap="square" lIns="91425" tIns="91425" rIns="91425" bIns="91425" anchor="ctr" anchorCtr="0">
            <a:noAutofit/>
          </a:bodyPr>
          <a:lstStyle>
            <a:lvl1pPr lvl="0">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1487763" y="1834950"/>
            <a:ext cx="1406700" cy="10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 name="Google Shape;24;p3"/>
          <p:cNvSpPr txBox="1">
            <a:spLocks noGrp="1"/>
          </p:cNvSpPr>
          <p:nvPr>
            <p:ph type="subTitle" idx="1"/>
          </p:nvPr>
        </p:nvSpPr>
        <p:spPr>
          <a:xfrm>
            <a:off x="3362468" y="2438323"/>
            <a:ext cx="38358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lvl1pPr lvl="0" rtl="0">
              <a:buNone/>
              <a:defRPr sz="1600">
                <a:solidFill>
                  <a:schemeClr val="accent2"/>
                </a:solidFill>
              </a:defRPr>
            </a:lvl1pPr>
            <a:lvl2pPr lvl="1" rtl="0">
              <a:buNone/>
              <a:defRPr sz="1600">
                <a:solidFill>
                  <a:schemeClr val="accent2"/>
                </a:solidFill>
              </a:defRPr>
            </a:lvl2pPr>
            <a:lvl3pPr lvl="2" rtl="0">
              <a:buNone/>
              <a:defRPr sz="1600">
                <a:solidFill>
                  <a:schemeClr val="accent2"/>
                </a:solidFill>
              </a:defRPr>
            </a:lvl3pPr>
            <a:lvl4pPr lvl="3" rtl="0">
              <a:buNone/>
              <a:defRPr sz="1600">
                <a:solidFill>
                  <a:schemeClr val="accent2"/>
                </a:solidFill>
              </a:defRPr>
            </a:lvl4pPr>
            <a:lvl5pPr lvl="4" rtl="0">
              <a:buNone/>
              <a:defRPr sz="1600">
                <a:solidFill>
                  <a:schemeClr val="accent2"/>
                </a:solidFill>
              </a:defRPr>
            </a:lvl5pPr>
            <a:lvl6pPr lvl="5" rtl="0">
              <a:buNone/>
              <a:defRPr sz="1600">
                <a:solidFill>
                  <a:schemeClr val="accent2"/>
                </a:solidFill>
              </a:defRPr>
            </a:lvl6pPr>
            <a:lvl7pPr lvl="6" rtl="0">
              <a:buNone/>
              <a:defRPr sz="1600">
                <a:solidFill>
                  <a:schemeClr val="accent2"/>
                </a:solidFill>
              </a:defRPr>
            </a:lvl7pPr>
            <a:lvl8pPr lvl="7" rtl="0">
              <a:buNone/>
              <a:defRPr sz="1600">
                <a:solidFill>
                  <a:schemeClr val="accent2"/>
                </a:solidFill>
              </a:defRPr>
            </a:lvl8pPr>
            <a:lvl9pPr lvl="8" rtl="0">
              <a:buNone/>
              <a:defRPr sz="1600">
                <a:solidFill>
                  <a:schemeClr val="accent2"/>
                </a:solidFill>
              </a:defRPr>
            </a:lvl9pPr>
          </a:lstStyle>
          <a:p>
            <a:pPr marL="0" lvl="0" indent="0" algn="r" rtl="0">
              <a:spcBef>
                <a:spcPts val="0"/>
              </a:spcBef>
              <a:spcAft>
                <a:spcPts val="0"/>
              </a:spcAft>
              <a:buNone/>
            </a:pPr>
            <a:r>
              <a:rPr lang="en"/>
              <a:t>00</a:t>
            </a:r>
            <a:fld id="{00000000-1234-1234-1234-123412341234}" type="slidenum">
              <a:rPr lang="en"/>
              <a:pPr marL="0" lvl="0" indent="0" algn="r" rtl="0">
                <a:spcBef>
                  <a:spcPts val="0"/>
                </a:spcBef>
                <a:spcAft>
                  <a:spcPts val="0"/>
                </a:spcAft>
                <a:buNone/>
              </a:pPr>
              <a:t>‹#›</a:t>
            </a:fld>
            <a:endParaRPr/>
          </a:p>
        </p:txBody>
      </p:sp>
      <p:sp>
        <p:nvSpPr>
          <p:cNvPr id="26" name="Google Shape;26;p3"/>
          <p:cNvSpPr/>
          <p:nvPr/>
        </p:nvSpPr>
        <p:spPr>
          <a:xfrm rot="10800000" flipH="1">
            <a:off x="223205"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3"/>
          <p:cNvGrpSpPr/>
          <p:nvPr/>
        </p:nvGrpSpPr>
        <p:grpSpPr>
          <a:xfrm rot="-5400000">
            <a:off x="-577123" y="764817"/>
            <a:ext cx="1672852" cy="143201"/>
            <a:chOff x="7239530" y="753659"/>
            <a:chExt cx="1672852" cy="143201"/>
          </a:xfrm>
        </p:grpSpPr>
        <p:sp>
          <p:nvSpPr>
            <p:cNvPr id="28" name="Google Shape;28;p3"/>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rgbClr val="1C1C1C"/>
            </a:gs>
            <a:gs pos="100000">
              <a:srgbClr val="426B6A"/>
            </a:gs>
          </a:gsLst>
          <a:lin ang="0" scaled="0"/>
        </a:gra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831925" y="1152475"/>
            <a:ext cx="74802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50">
                <a:solidFill>
                  <a:schemeClr val="lt1"/>
                </a:solidFill>
              </a:defRPr>
            </a:lvl1pPr>
            <a:lvl2pPr marL="914400" lvl="1" indent="-317500" rtl="0">
              <a:lnSpc>
                <a:spcPct val="115000"/>
              </a:lnSpc>
              <a:spcBef>
                <a:spcPts val="0"/>
              </a:spcBef>
              <a:spcAft>
                <a:spcPts val="0"/>
              </a:spcAft>
              <a:buClr>
                <a:schemeClr val="lt1"/>
              </a:buClr>
              <a:buSzPts val="1400"/>
              <a:buFont typeface="Arial"/>
              <a:buChar char="○"/>
              <a:defRPr>
                <a:solidFill>
                  <a:schemeClr val="lt1"/>
                </a:solidFill>
              </a:defRPr>
            </a:lvl2pPr>
            <a:lvl3pPr marL="1371600" lvl="2" indent="-317500" rtl="0">
              <a:lnSpc>
                <a:spcPct val="115000"/>
              </a:lnSpc>
              <a:spcBef>
                <a:spcPts val="0"/>
              </a:spcBef>
              <a:spcAft>
                <a:spcPts val="0"/>
              </a:spcAft>
              <a:buClr>
                <a:schemeClr val="lt1"/>
              </a:buClr>
              <a:buSzPts val="1400"/>
              <a:buFont typeface="Arial"/>
              <a:buChar char="■"/>
              <a:defRPr>
                <a:solidFill>
                  <a:schemeClr val="lt1"/>
                </a:solidFill>
              </a:defRPr>
            </a:lvl3pPr>
            <a:lvl4pPr marL="1828800" lvl="3" indent="-317500" rtl="0">
              <a:lnSpc>
                <a:spcPct val="115000"/>
              </a:lnSpc>
              <a:spcBef>
                <a:spcPts val="0"/>
              </a:spcBef>
              <a:spcAft>
                <a:spcPts val="0"/>
              </a:spcAft>
              <a:buClr>
                <a:schemeClr val="lt1"/>
              </a:buClr>
              <a:buSzPts val="1400"/>
              <a:buFont typeface="Arial"/>
              <a:buChar char="●"/>
              <a:defRPr>
                <a:solidFill>
                  <a:schemeClr val="lt1"/>
                </a:solidFill>
              </a:defRPr>
            </a:lvl4pPr>
            <a:lvl5pPr marL="2286000" lvl="4" indent="-317500" rtl="0">
              <a:lnSpc>
                <a:spcPct val="115000"/>
              </a:lnSpc>
              <a:spcBef>
                <a:spcPts val="0"/>
              </a:spcBef>
              <a:spcAft>
                <a:spcPts val="0"/>
              </a:spcAft>
              <a:buClr>
                <a:schemeClr val="lt1"/>
              </a:buClr>
              <a:buSzPts val="1400"/>
              <a:buFont typeface="Arial"/>
              <a:buChar char="○"/>
              <a:defRPr>
                <a:solidFill>
                  <a:schemeClr val="lt1"/>
                </a:solidFill>
              </a:defRPr>
            </a:lvl5pPr>
            <a:lvl6pPr marL="2743200" lvl="5" indent="-317500" rtl="0">
              <a:lnSpc>
                <a:spcPct val="115000"/>
              </a:lnSpc>
              <a:spcBef>
                <a:spcPts val="0"/>
              </a:spcBef>
              <a:spcAft>
                <a:spcPts val="0"/>
              </a:spcAft>
              <a:buClr>
                <a:schemeClr val="lt1"/>
              </a:buClr>
              <a:buSzPts val="1400"/>
              <a:buFont typeface="Arial"/>
              <a:buChar char="■"/>
              <a:defRPr>
                <a:solidFill>
                  <a:schemeClr val="lt1"/>
                </a:solidFill>
              </a:defRPr>
            </a:lvl6pPr>
            <a:lvl7pPr marL="3200400" lvl="6" indent="-317500" rtl="0">
              <a:lnSpc>
                <a:spcPct val="115000"/>
              </a:lnSpc>
              <a:spcBef>
                <a:spcPts val="0"/>
              </a:spcBef>
              <a:spcAft>
                <a:spcPts val="0"/>
              </a:spcAft>
              <a:buClr>
                <a:schemeClr val="lt1"/>
              </a:buClr>
              <a:buSzPts val="1400"/>
              <a:buFont typeface="Arial"/>
              <a:buChar char="●"/>
              <a:defRPr>
                <a:solidFill>
                  <a:schemeClr val="lt1"/>
                </a:solidFill>
              </a:defRPr>
            </a:lvl7pPr>
            <a:lvl8pPr marL="3657600" lvl="7" indent="-317500" rtl="0">
              <a:lnSpc>
                <a:spcPct val="115000"/>
              </a:lnSpc>
              <a:spcBef>
                <a:spcPts val="0"/>
              </a:spcBef>
              <a:spcAft>
                <a:spcPts val="0"/>
              </a:spcAft>
              <a:buClr>
                <a:schemeClr val="lt1"/>
              </a:buClr>
              <a:buSzPts val="1400"/>
              <a:buFont typeface="Arial"/>
              <a:buChar char="○"/>
              <a:defRPr>
                <a:solidFill>
                  <a:schemeClr val="lt1"/>
                </a:solidFill>
              </a:defRPr>
            </a:lvl8pPr>
            <a:lvl9pPr marL="4114800" lvl="8" indent="-317500" rtl="0">
              <a:lnSpc>
                <a:spcPct val="115000"/>
              </a:lnSpc>
              <a:spcBef>
                <a:spcPts val="0"/>
              </a:spcBef>
              <a:spcAft>
                <a:spcPts val="0"/>
              </a:spcAft>
              <a:buClr>
                <a:schemeClr val="lt1"/>
              </a:buClr>
              <a:buSzPts val="1400"/>
              <a:buFont typeface="Arial"/>
              <a:buChar char="■"/>
              <a:defRPr>
                <a:solidFill>
                  <a:schemeClr val="lt1"/>
                </a:solidFill>
              </a:defRPr>
            </a:lvl9pPr>
          </a:lstStyle>
          <a:p>
            <a:endParaRPr/>
          </a:p>
        </p:txBody>
      </p:sp>
      <p:sp>
        <p:nvSpPr>
          <p:cNvPr id="32" name="Google Shape;32;p4"/>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gradFill>
          <a:gsLst>
            <a:gs pos="0">
              <a:srgbClr val="1C1C1C"/>
            </a:gs>
            <a:gs pos="100000">
              <a:srgbClr val="426B6A"/>
            </a:gs>
          </a:gsLst>
          <a:lin ang="0" scaled="0"/>
        </a:gradFill>
        <a:effectLst/>
      </p:bgPr>
    </p:bg>
    <p:spTree>
      <p:nvGrpSpPr>
        <p:cNvPr id="1" name="Shape 33"/>
        <p:cNvGrpSpPr/>
        <p:nvPr/>
      </p:nvGrpSpPr>
      <p:grpSpPr>
        <a:xfrm>
          <a:off x="0" y="0"/>
          <a:ext cx="0" cy="0"/>
          <a:chOff x="0" y="0"/>
          <a:chExt cx="0" cy="0"/>
        </a:xfrm>
      </p:grpSpPr>
      <p:sp>
        <p:nvSpPr>
          <p:cNvPr id="34" name="Google Shape;34;p5"/>
          <p:cNvSpPr txBox="1">
            <a:spLocks noGrp="1"/>
          </p:cNvSpPr>
          <p:nvPr>
            <p:ph type="subTitle" idx="1"/>
          </p:nvPr>
        </p:nvSpPr>
        <p:spPr>
          <a:xfrm>
            <a:off x="1372963" y="2571175"/>
            <a:ext cx="2743200" cy="31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500">
                <a:solidFill>
                  <a:schemeClr val="lt1"/>
                </a:solidFill>
                <a:latin typeface="Russo One"/>
                <a:ea typeface="Russo One"/>
                <a:cs typeface="Russo One"/>
                <a:sym typeface="Russo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 name="Google Shape;35;p5"/>
          <p:cNvSpPr txBox="1">
            <a:spLocks noGrp="1"/>
          </p:cNvSpPr>
          <p:nvPr>
            <p:ph type="subTitle" idx="2"/>
          </p:nvPr>
        </p:nvSpPr>
        <p:spPr>
          <a:xfrm>
            <a:off x="5027838" y="2571175"/>
            <a:ext cx="2743200" cy="31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500">
                <a:solidFill>
                  <a:schemeClr val="lt1"/>
                </a:solidFill>
                <a:latin typeface="Russo One"/>
                <a:ea typeface="Russo One"/>
                <a:cs typeface="Russo One"/>
                <a:sym typeface="Russo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6" name="Google Shape;36;p5"/>
          <p:cNvSpPr txBox="1">
            <a:spLocks noGrp="1"/>
          </p:cNvSpPr>
          <p:nvPr>
            <p:ph type="subTitle" idx="3"/>
          </p:nvPr>
        </p:nvSpPr>
        <p:spPr>
          <a:xfrm>
            <a:off x="1372963" y="2883677"/>
            <a:ext cx="2743200" cy="7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subTitle" idx="4"/>
          </p:nvPr>
        </p:nvSpPr>
        <p:spPr>
          <a:xfrm>
            <a:off x="5027838" y="2883677"/>
            <a:ext cx="2743200" cy="7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 name="Google Shape;38;p5"/>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5"/>
          <p:cNvSpPr/>
          <p:nvPr/>
        </p:nvSpPr>
        <p:spPr>
          <a:xfrm>
            <a:off x="228611"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5"/>
          <p:cNvGrpSpPr/>
          <p:nvPr/>
        </p:nvGrpSpPr>
        <p:grpSpPr>
          <a:xfrm rot="5400000">
            <a:off x="-577123" y="4241717"/>
            <a:ext cx="1672852" cy="143201"/>
            <a:chOff x="7239530" y="753659"/>
            <a:chExt cx="1672852" cy="143201"/>
          </a:xfrm>
        </p:grpSpPr>
        <p:sp>
          <p:nvSpPr>
            <p:cNvPr id="41" name="Google Shape;41;p5"/>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1C1C1C"/>
            </a:gs>
            <a:gs pos="100000">
              <a:srgbClr val="426B6A"/>
            </a:gs>
          </a:gsLst>
          <a:lin ang="0" scaled="0"/>
        </a:grad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6"/>
          <p:cNvSpPr/>
          <p:nvPr/>
        </p:nvSpPr>
        <p:spPr>
          <a:xfrm>
            <a:off x="223205" y="230151"/>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6"/>
          <p:cNvGrpSpPr/>
          <p:nvPr/>
        </p:nvGrpSpPr>
        <p:grpSpPr>
          <a:xfrm rot="5400000">
            <a:off x="-577123" y="4241717"/>
            <a:ext cx="1672852" cy="143201"/>
            <a:chOff x="7239530" y="753659"/>
            <a:chExt cx="1672852" cy="143201"/>
          </a:xfrm>
        </p:grpSpPr>
        <p:sp>
          <p:nvSpPr>
            <p:cNvPr id="47" name="Google Shape;47;p6"/>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rgbClr val="1C1C1C"/>
            </a:gs>
            <a:gs pos="100000">
              <a:srgbClr val="426B6A"/>
            </a:gs>
          </a:gsLst>
          <a:lin ang="0" scaled="0"/>
        </a:grad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2391900" y="1179450"/>
            <a:ext cx="4360200" cy="1346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100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2" name="Google Shape;62;p9"/>
          <p:cNvSpPr txBox="1">
            <a:spLocks noGrp="1"/>
          </p:cNvSpPr>
          <p:nvPr>
            <p:ph type="subTitle" idx="1"/>
          </p:nvPr>
        </p:nvSpPr>
        <p:spPr>
          <a:xfrm>
            <a:off x="2391900" y="2678250"/>
            <a:ext cx="4360200" cy="1285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3" name="Google Shape;63;p9"/>
          <p:cNvSpPr txBox="1">
            <a:spLocks noGrp="1"/>
          </p:cNvSpPr>
          <p:nvPr>
            <p:ph type="sldNum" idx="12"/>
          </p:nvPr>
        </p:nvSpPr>
        <p:spPr>
          <a:xfrm>
            <a:off x="7875300" y="4438415"/>
            <a:ext cx="548700" cy="1704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lvl1pPr lvl="0" rtl="0">
              <a:buNone/>
              <a:defRPr sz="1600"/>
            </a:lvl1pPr>
            <a:lvl2pPr lvl="1" rtl="0">
              <a:buNone/>
              <a:defRPr sz="1600"/>
            </a:lvl2pPr>
            <a:lvl3pPr lvl="2" rtl="0">
              <a:buNone/>
              <a:defRPr sz="1600"/>
            </a:lvl3pPr>
            <a:lvl4pPr lvl="3" rtl="0">
              <a:buNone/>
              <a:defRPr sz="1600"/>
            </a:lvl4pPr>
            <a:lvl5pPr lvl="4" rtl="0">
              <a:buNone/>
              <a:defRPr sz="1600"/>
            </a:lvl5pPr>
            <a:lvl6pPr lvl="5" rtl="0">
              <a:buNone/>
              <a:defRPr sz="1600"/>
            </a:lvl6pPr>
            <a:lvl7pPr lvl="6" rtl="0">
              <a:buNone/>
              <a:defRPr sz="1600"/>
            </a:lvl7pPr>
            <a:lvl8pPr lvl="7" rtl="0">
              <a:buNone/>
              <a:defRPr sz="1600"/>
            </a:lvl8pPr>
            <a:lvl9pPr lvl="8" rtl="0">
              <a:buNone/>
              <a:defRPr sz="1600"/>
            </a:lvl9pPr>
          </a:lstStyle>
          <a:p>
            <a:pPr marL="0" lvl="0" indent="0" algn="r" rtl="0">
              <a:spcBef>
                <a:spcPts val="0"/>
              </a:spcBef>
              <a:spcAft>
                <a:spcPts val="0"/>
              </a:spcAft>
              <a:buNone/>
            </a:pPr>
            <a:r>
              <a:rPr lang="en"/>
              <a:t>00</a:t>
            </a:r>
            <a:fld id="{00000000-1234-1234-1234-123412341234}" type="slidenum">
              <a:rPr lang="en"/>
              <a:pPr marL="0" lvl="0" indent="0" algn="r" rtl="0">
                <a:spcBef>
                  <a:spcPts val="0"/>
                </a:spcBef>
                <a:spcAft>
                  <a:spcPts val="0"/>
                </a:spcAft>
                <a:buNone/>
              </a:pPr>
              <a:t>‹#›</a:t>
            </a:fld>
            <a:endParaRPr/>
          </a:p>
        </p:txBody>
      </p:sp>
      <p:sp>
        <p:nvSpPr>
          <p:cNvPr id="64" name="Google Shape;64;p9"/>
          <p:cNvSpPr/>
          <p:nvPr/>
        </p:nvSpPr>
        <p:spPr>
          <a:xfrm rot="10800000" flipH="1">
            <a:off x="223205" y="228726"/>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9"/>
          <p:cNvGrpSpPr/>
          <p:nvPr/>
        </p:nvGrpSpPr>
        <p:grpSpPr>
          <a:xfrm rot="-5400000">
            <a:off x="-577123" y="764817"/>
            <a:ext cx="1672852" cy="143201"/>
            <a:chOff x="7239530" y="753659"/>
            <a:chExt cx="1672852" cy="143201"/>
          </a:xfrm>
        </p:grpSpPr>
        <p:sp>
          <p:nvSpPr>
            <p:cNvPr id="66" name="Google Shape;66;p9"/>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rgbClr val="1C1C1C"/>
            </a:gs>
            <a:gs pos="100000">
              <a:srgbClr val="426B6A"/>
            </a:gs>
          </a:gsLst>
          <a:lin ang="0" scaled="0"/>
        </a:gradFill>
        <a:effectLst/>
      </p:bgPr>
    </p:bg>
    <p:spTree>
      <p:nvGrpSpPr>
        <p:cNvPr id="1" name="Shape 72"/>
        <p:cNvGrpSpPr/>
        <p:nvPr/>
      </p:nvGrpSpPr>
      <p:grpSpPr>
        <a:xfrm>
          <a:off x="0" y="0"/>
          <a:ext cx="0" cy="0"/>
          <a:chOff x="0" y="0"/>
          <a:chExt cx="0" cy="0"/>
        </a:xfrm>
      </p:grpSpPr>
      <p:sp>
        <p:nvSpPr>
          <p:cNvPr id="73" name="Google Shape;73;p11"/>
          <p:cNvSpPr txBox="1">
            <a:spLocks noGrp="1"/>
          </p:cNvSpPr>
          <p:nvPr>
            <p:ph type="title" hasCustomPrompt="1"/>
          </p:nvPr>
        </p:nvSpPr>
        <p:spPr>
          <a:xfrm>
            <a:off x="1284000" y="1754238"/>
            <a:ext cx="6576000" cy="1131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5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4" name="Google Shape;74;p11"/>
          <p:cNvSpPr txBox="1">
            <a:spLocks noGrp="1"/>
          </p:cNvSpPr>
          <p:nvPr>
            <p:ph type="subTitle" idx="1"/>
          </p:nvPr>
        </p:nvSpPr>
        <p:spPr>
          <a:xfrm>
            <a:off x="1284000" y="2885550"/>
            <a:ext cx="6576000" cy="4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5" name="Google Shape;75;p11"/>
          <p:cNvSpPr txBox="1">
            <a:spLocks noGrp="1"/>
          </p:cNvSpPr>
          <p:nvPr>
            <p:ph type="sldNum" idx="12"/>
          </p:nvPr>
        </p:nvSpPr>
        <p:spPr>
          <a:xfrm>
            <a:off x="7875300" y="4438415"/>
            <a:ext cx="548700" cy="1704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lvl1pPr lvl="0" rtl="0">
              <a:buNone/>
              <a:defRPr sz="1600"/>
            </a:lvl1pPr>
            <a:lvl2pPr lvl="1" rtl="0">
              <a:buNone/>
              <a:defRPr sz="1600"/>
            </a:lvl2pPr>
            <a:lvl3pPr lvl="2" rtl="0">
              <a:buNone/>
              <a:defRPr sz="1600"/>
            </a:lvl3pPr>
            <a:lvl4pPr lvl="3" rtl="0">
              <a:buNone/>
              <a:defRPr sz="1600"/>
            </a:lvl4pPr>
            <a:lvl5pPr lvl="4" rtl="0">
              <a:buNone/>
              <a:defRPr sz="1600"/>
            </a:lvl5pPr>
            <a:lvl6pPr lvl="5" rtl="0">
              <a:buNone/>
              <a:defRPr sz="1600"/>
            </a:lvl6pPr>
            <a:lvl7pPr lvl="6" rtl="0">
              <a:buNone/>
              <a:defRPr sz="1600"/>
            </a:lvl7pPr>
            <a:lvl8pPr lvl="7" rtl="0">
              <a:buNone/>
              <a:defRPr sz="1600"/>
            </a:lvl8pPr>
            <a:lvl9pPr lvl="8" rtl="0">
              <a:buNone/>
              <a:defRPr sz="1600"/>
            </a:lvl9pPr>
          </a:lstStyle>
          <a:p>
            <a:pPr marL="0" lvl="0" indent="0" algn="r" rtl="0">
              <a:spcBef>
                <a:spcPts val="0"/>
              </a:spcBef>
              <a:spcAft>
                <a:spcPts val="0"/>
              </a:spcAft>
              <a:buNone/>
            </a:pPr>
            <a:r>
              <a:rPr lang="en"/>
              <a:t>0</a:t>
            </a:r>
            <a:fld id="{00000000-1234-1234-1234-123412341234}" type="slidenum">
              <a:rPr lang="en"/>
              <a:pPr marL="0" lvl="0" indent="0" algn="r" rtl="0">
                <a:spcBef>
                  <a:spcPts val="0"/>
                </a:spcBef>
                <a:spcAft>
                  <a:spcPts val="0"/>
                </a:spcAft>
                <a:buNone/>
              </a:pPr>
              <a:t>‹#›</a:t>
            </a:fld>
            <a:endParaRPr/>
          </a:p>
        </p:txBody>
      </p:sp>
      <p:sp>
        <p:nvSpPr>
          <p:cNvPr id="76" name="Google Shape;76;p11"/>
          <p:cNvSpPr/>
          <p:nvPr/>
        </p:nvSpPr>
        <p:spPr>
          <a:xfrm rot="10800000" flipH="1">
            <a:off x="223211" y="230163"/>
            <a:ext cx="8697590" cy="4683176"/>
          </a:xfrm>
          <a:custGeom>
            <a:avLst/>
            <a:gdLst/>
            <a:ahLst/>
            <a:cxnLst/>
            <a:rect l="l" t="t" r="r" b="b"/>
            <a:pathLst>
              <a:path w="188801" h="101659" fill="none" extrusionOk="0">
                <a:moveTo>
                  <a:pt x="188801" y="101659"/>
                </a:moveTo>
                <a:lnTo>
                  <a:pt x="103793" y="101659"/>
                </a:lnTo>
                <a:lnTo>
                  <a:pt x="97659" y="97506"/>
                </a:lnTo>
                <a:lnTo>
                  <a:pt x="64894" y="97506"/>
                </a:lnTo>
                <a:lnTo>
                  <a:pt x="58424" y="101659"/>
                </a:lnTo>
                <a:lnTo>
                  <a:pt x="4673" y="101659"/>
                </a:lnTo>
                <a:lnTo>
                  <a:pt x="4673" y="95462"/>
                </a:lnTo>
                <a:lnTo>
                  <a:pt x="4777" y="89099"/>
                </a:lnTo>
                <a:lnTo>
                  <a:pt x="4777" y="65081"/>
                </a:lnTo>
                <a:lnTo>
                  <a:pt x="1" y="58877"/>
                </a:lnTo>
                <a:lnTo>
                  <a:pt x="1" y="9503"/>
                </a:lnTo>
                <a:lnTo>
                  <a:pt x="9861" y="1"/>
                </a:lnTo>
                <a:lnTo>
                  <a:pt x="188801" y="1"/>
                </a:lnTo>
                <a:lnTo>
                  <a:pt x="188801" y="16834"/>
                </a:lnTo>
                <a:lnTo>
                  <a:pt x="184905" y="22864"/>
                </a:lnTo>
                <a:lnTo>
                  <a:pt x="184905" y="46562"/>
                </a:lnTo>
                <a:lnTo>
                  <a:pt x="188801" y="52688"/>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1"/>
          <p:cNvGrpSpPr/>
          <p:nvPr/>
        </p:nvGrpSpPr>
        <p:grpSpPr>
          <a:xfrm rot="5400000" flipH="1">
            <a:off x="-577123" y="764951"/>
            <a:ext cx="1672852" cy="143201"/>
            <a:chOff x="7239530" y="753659"/>
            <a:chExt cx="1672852" cy="143201"/>
          </a:xfrm>
        </p:grpSpPr>
        <p:sp>
          <p:nvSpPr>
            <p:cNvPr id="78" name="Google Shape;78;p11"/>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bg>
      <p:bgPr>
        <a:gradFill>
          <a:gsLst>
            <a:gs pos="0">
              <a:srgbClr val="1C1C1C"/>
            </a:gs>
            <a:gs pos="100000">
              <a:srgbClr val="426B6A"/>
            </a:gs>
          </a:gsLst>
          <a:lin ang="0" scaled="0"/>
        </a:gra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1797416" y="1361775"/>
            <a:ext cx="2469000" cy="527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18"/>
          <p:cNvSpPr txBox="1">
            <a:spLocks noGrp="1"/>
          </p:cNvSpPr>
          <p:nvPr>
            <p:ph type="title" idx="2" hasCustomPrompt="1"/>
          </p:nvPr>
        </p:nvSpPr>
        <p:spPr>
          <a:xfrm>
            <a:off x="969400" y="1593369"/>
            <a:ext cx="633600" cy="704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8"/>
          <p:cNvSpPr txBox="1">
            <a:spLocks noGrp="1"/>
          </p:cNvSpPr>
          <p:nvPr>
            <p:ph type="subTitle" idx="1"/>
          </p:nvPr>
        </p:nvSpPr>
        <p:spPr>
          <a:xfrm>
            <a:off x="1797416" y="1891900"/>
            <a:ext cx="2469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7" name="Google Shape;117;p18"/>
          <p:cNvSpPr txBox="1">
            <a:spLocks noGrp="1"/>
          </p:cNvSpPr>
          <p:nvPr>
            <p:ph type="title" idx="3"/>
          </p:nvPr>
        </p:nvSpPr>
        <p:spPr>
          <a:xfrm>
            <a:off x="1797416" y="2972205"/>
            <a:ext cx="2472300" cy="527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8" name="Google Shape;118;p18"/>
          <p:cNvSpPr txBox="1">
            <a:spLocks noGrp="1"/>
          </p:cNvSpPr>
          <p:nvPr>
            <p:ph type="title" idx="4" hasCustomPrompt="1"/>
          </p:nvPr>
        </p:nvSpPr>
        <p:spPr>
          <a:xfrm>
            <a:off x="969400" y="3201113"/>
            <a:ext cx="633600" cy="704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8"/>
          <p:cNvSpPr txBox="1">
            <a:spLocks noGrp="1"/>
          </p:cNvSpPr>
          <p:nvPr>
            <p:ph type="subTitle" idx="5"/>
          </p:nvPr>
        </p:nvSpPr>
        <p:spPr>
          <a:xfrm>
            <a:off x="1797416" y="3499900"/>
            <a:ext cx="247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18"/>
          <p:cNvSpPr txBox="1">
            <a:spLocks noGrp="1"/>
          </p:cNvSpPr>
          <p:nvPr>
            <p:ph type="title" idx="6"/>
          </p:nvPr>
        </p:nvSpPr>
        <p:spPr>
          <a:xfrm>
            <a:off x="5768000" y="1359358"/>
            <a:ext cx="2472300" cy="527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1" name="Google Shape;121;p18"/>
          <p:cNvSpPr txBox="1">
            <a:spLocks noGrp="1"/>
          </p:cNvSpPr>
          <p:nvPr>
            <p:ph type="title" idx="7" hasCustomPrompt="1"/>
          </p:nvPr>
        </p:nvSpPr>
        <p:spPr>
          <a:xfrm>
            <a:off x="4931800" y="1593369"/>
            <a:ext cx="633600" cy="704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18"/>
          <p:cNvSpPr txBox="1">
            <a:spLocks noGrp="1"/>
          </p:cNvSpPr>
          <p:nvPr>
            <p:ph type="subTitle" idx="8"/>
          </p:nvPr>
        </p:nvSpPr>
        <p:spPr>
          <a:xfrm>
            <a:off x="5768000" y="1889487"/>
            <a:ext cx="247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18"/>
          <p:cNvSpPr txBox="1">
            <a:spLocks noGrp="1"/>
          </p:cNvSpPr>
          <p:nvPr>
            <p:ph type="title" idx="9"/>
          </p:nvPr>
        </p:nvSpPr>
        <p:spPr>
          <a:xfrm>
            <a:off x="5768000" y="2972205"/>
            <a:ext cx="2472300" cy="527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None/>
              <a:defRPr sz="2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4" name="Google Shape;124;p18"/>
          <p:cNvSpPr txBox="1">
            <a:spLocks noGrp="1"/>
          </p:cNvSpPr>
          <p:nvPr>
            <p:ph type="title" idx="13" hasCustomPrompt="1"/>
          </p:nvPr>
        </p:nvSpPr>
        <p:spPr>
          <a:xfrm>
            <a:off x="4931800" y="3201113"/>
            <a:ext cx="633600" cy="704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 name="Google Shape;125;p18"/>
          <p:cNvSpPr txBox="1">
            <a:spLocks noGrp="1"/>
          </p:cNvSpPr>
          <p:nvPr>
            <p:ph type="subTitle" idx="14"/>
          </p:nvPr>
        </p:nvSpPr>
        <p:spPr>
          <a:xfrm>
            <a:off x="5768000" y="3499900"/>
            <a:ext cx="247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18"/>
          <p:cNvSpPr txBox="1">
            <a:spLocks noGrp="1"/>
          </p:cNvSpPr>
          <p:nvPr>
            <p:ph type="title" idx="15"/>
          </p:nvPr>
        </p:nvSpPr>
        <p:spPr>
          <a:xfrm>
            <a:off x="720000" y="539998"/>
            <a:ext cx="7704000" cy="4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18"/>
          <p:cNvSpPr txBox="1">
            <a:spLocks noGrp="1"/>
          </p:cNvSpPr>
          <p:nvPr>
            <p:ph type="sldNum" idx="12"/>
          </p:nvPr>
        </p:nvSpPr>
        <p:spPr>
          <a:xfrm>
            <a:off x="7875300" y="4438415"/>
            <a:ext cx="548700" cy="170400"/>
          </a:xfrm>
          <a:prstGeom prst="rect">
            <a:avLst/>
          </a:prstGeom>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lvl1pPr lvl="0" rtl="0">
              <a:buNone/>
              <a:defRPr sz="1600"/>
            </a:lvl1pPr>
            <a:lvl2pPr lvl="1" rtl="0">
              <a:buNone/>
              <a:defRPr sz="1600"/>
            </a:lvl2pPr>
            <a:lvl3pPr lvl="2" rtl="0">
              <a:buNone/>
              <a:defRPr sz="1600"/>
            </a:lvl3pPr>
            <a:lvl4pPr lvl="3" rtl="0">
              <a:buNone/>
              <a:defRPr sz="1600"/>
            </a:lvl4pPr>
            <a:lvl5pPr lvl="4" rtl="0">
              <a:buNone/>
              <a:defRPr sz="1600"/>
            </a:lvl5pPr>
            <a:lvl6pPr lvl="5" rtl="0">
              <a:buNone/>
              <a:defRPr sz="1600"/>
            </a:lvl6pPr>
            <a:lvl7pPr lvl="6" rtl="0">
              <a:buNone/>
              <a:defRPr sz="1600"/>
            </a:lvl7pPr>
            <a:lvl8pPr lvl="7" rtl="0">
              <a:buNone/>
              <a:defRPr sz="1600"/>
            </a:lvl8pPr>
            <a:lvl9pPr lvl="8" rtl="0">
              <a:buNone/>
              <a:defRPr sz="1600"/>
            </a:lvl9pPr>
          </a:lstStyle>
          <a:p>
            <a:pPr marL="0" lvl="0" indent="0" algn="r" rtl="0">
              <a:spcBef>
                <a:spcPts val="0"/>
              </a:spcBef>
              <a:spcAft>
                <a:spcPts val="0"/>
              </a:spcAft>
              <a:buNone/>
            </a:pPr>
            <a:r>
              <a:rPr lang="en"/>
              <a:t>00</a:t>
            </a:r>
            <a:fld id="{00000000-1234-1234-1234-123412341234}" type="slidenum">
              <a:rPr lang="en"/>
              <a:pPr marL="0" lvl="0" indent="0" algn="r" rtl="0">
                <a:spcBef>
                  <a:spcPts val="0"/>
                </a:spcBef>
                <a:spcAft>
                  <a:spcPts val="0"/>
                </a:spcAft>
                <a:buNone/>
              </a:pPr>
              <a:t>‹#›</a:t>
            </a:fld>
            <a:endParaRPr/>
          </a:p>
        </p:txBody>
      </p:sp>
      <p:sp>
        <p:nvSpPr>
          <p:cNvPr id="128" name="Google Shape;128;p18"/>
          <p:cNvSpPr/>
          <p:nvPr/>
        </p:nvSpPr>
        <p:spPr>
          <a:xfrm>
            <a:off x="223297" y="228611"/>
            <a:ext cx="8697406" cy="4683406"/>
          </a:xfrm>
          <a:custGeom>
            <a:avLst/>
            <a:gdLst/>
            <a:ahLst/>
            <a:cxnLst/>
            <a:rect l="l" t="t" r="r" b="b"/>
            <a:pathLst>
              <a:path w="188797" h="101664" fill="none" extrusionOk="0">
                <a:moveTo>
                  <a:pt x="188796" y="101663"/>
                </a:moveTo>
                <a:lnTo>
                  <a:pt x="103793" y="101663"/>
                </a:lnTo>
                <a:lnTo>
                  <a:pt x="97659" y="97510"/>
                </a:lnTo>
                <a:lnTo>
                  <a:pt x="64890" y="97510"/>
                </a:lnTo>
                <a:lnTo>
                  <a:pt x="58419" y="101663"/>
                </a:lnTo>
                <a:lnTo>
                  <a:pt x="0" y="101663"/>
                </a:lnTo>
                <a:lnTo>
                  <a:pt x="0" y="76150"/>
                </a:lnTo>
                <a:lnTo>
                  <a:pt x="4777" y="69787"/>
                </a:lnTo>
                <a:lnTo>
                  <a:pt x="4777" y="45769"/>
                </a:lnTo>
                <a:lnTo>
                  <a:pt x="0" y="39568"/>
                </a:lnTo>
                <a:lnTo>
                  <a:pt x="0" y="9503"/>
                </a:lnTo>
                <a:lnTo>
                  <a:pt x="9856" y="1"/>
                </a:lnTo>
                <a:lnTo>
                  <a:pt x="188796" y="1"/>
                </a:lnTo>
                <a:lnTo>
                  <a:pt x="188796" y="16838"/>
                </a:lnTo>
                <a:lnTo>
                  <a:pt x="184905" y="22864"/>
                </a:lnTo>
                <a:lnTo>
                  <a:pt x="184905" y="46567"/>
                </a:lnTo>
                <a:lnTo>
                  <a:pt x="188796" y="52693"/>
                </a:lnTo>
                <a:close/>
              </a:path>
            </a:pathLst>
          </a:custGeom>
          <a:noFill/>
          <a:ln w="28575" cap="flat" cmpd="sng">
            <a:solidFill>
              <a:schemeClr val="accent2"/>
            </a:solidFill>
            <a:prstDash val="solid"/>
            <a:miter lim="4153"/>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1pPr>
            <a:lvl2pPr lvl="1"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1pPr>
            <a:lvl2pPr marL="914400" lvl="1"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2pPr>
            <a:lvl3pPr marL="1371600" lvl="2"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3pPr>
            <a:lvl4pPr marL="1828800" lvl="3"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4pPr>
            <a:lvl5pPr marL="2286000" lvl="4"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5pPr>
            <a:lvl6pPr marL="2743200" lvl="5"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6pPr>
            <a:lvl7pPr marL="3200400" lvl="6"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7pPr>
            <a:lvl8pPr marL="3657600" lvl="7" indent="-317500">
              <a:lnSpc>
                <a:spcPct val="100000"/>
              </a:lnSpc>
              <a:spcBef>
                <a:spcPts val="1600"/>
              </a:spcBef>
              <a:spcAft>
                <a:spcPts val="0"/>
              </a:spcAft>
              <a:buClr>
                <a:schemeClr val="dk1"/>
              </a:buClr>
              <a:buSzPts val="1400"/>
              <a:buFont typeface="Inconsolata"/>
              <a:buChar char="○"/>
              <a:defRPr>
                <a:solidFill>
                  <a:schemeClr val="dk1"/>
                </a:solidFill>
                <a:latin typeface="Inconsolata"/>
                <a:ea typeface="Inconsolata"/>
                <a:cs typeface="Inconsolata"/>
                <a:sym typeface="Inconsolata"/>
              </a:defRPr>
            </a:lvl8pPr>
            <a:lvl9pPr marL="4114800" lvl="8" indent="-317500">
              <a:lnSpc>
                <a:spcPct val="100000"/>
              </a:lnSpc>
              <a:spcBef>
                <a:spcPts val="1600"/>
              </a:spcBef>
              <a:spcAft>
                <a:spcPts val="1600"/>
              </a:spcAft>
              <a:buClr>
                <a:schemeClr val="dk1"/>
              </a:buClr>
              <a:buSzPts val="1400"/>
              <a:buFont typeface="Inconsolata"/>
              <a:buChar char="■"/>
              <a:defRPr>
                <a:solidFill>
                  <a:schemeClr val="dk1"/>
                </a:solidFill>
                <a:latin typeface="Inconsolata"/>
                <a:ea typeface="Inconsolata"/>
                <a:cs typeface="Inconsolata"/>
                <a:sym typeface="Inconsolata"/>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accent2"/>
                </a:solidFill>
                <a:latin typeface="Inconsolata"/>
                <a:ea typeface="Inconsolata"/>
                <a:cs typeface="Inconsolata"/>
                <a:sym typeface="Inconsolata"/>
              </a:defRPr>
            </a:lvl1pPr>
            <a:lvl2pPr lvl="1" algn="r" rtl="0">
              <a:buNone/>
              <a:defRPr sz="1300">
                <a:solidFill>
                  <a:schemeClr val="accent2"/>
                </a:solidFill>
                <a:latin typeface="Inconsolata"/>
                <a:ea typeface="Inconsolata"/>
                <a:cs typeface="Inconsolata"/>
                <a:sym typeface="Inconsolata"/>
              </a:defRPr>
            </a:lvl2pPr>
            <a:lvl3pPr lvl="2" algn="r" rtl="0">
              <a:buNone/>
              <a:defRPr sz="1300">
                <a:solidFill>
                  <a:schemeClr val="accent2"/>
                </a:solidFill>
                <a:latin typeface="Inconsolata"/>
                <a:ea typeface="Inconsolata"/>
                <a:cs typeface="Inconsolata"/>
                <a:sym typeface="Inconsolata"/>
              </a:defRPr>
            </a:lvl3pPr>
            <a:lvl4pPr lvl="3" algn="r" rtl="0">
              <a:buNone/>
              <a:defRPr sz="1300">
                <a:solidFill>
                  <a:schemeClr val="accent2"/>
                </a:solidFill>
                <a:latin typeface="Inconsolata"/>
                <a:ea typeface="Inconsolata"/>
                <a:cs typeface="Inconsolata"/>
                <a:sym typeface="Inconsolata"/>
              </a:defRPr>
            </a:lvl4pPr>
            <a:lvl5pPr lvl="4" algn="r" rtl="0">
              <a:buNone/>
              <a:defRPr sz="1300">
                <a:solidFill>
                  <a:schemeClr val="accent2"/>
                </a:solidFill>
                <a:latin typeface="Inconsolata"/>
                <a:ea typeface="Inconsolata"/>
                <a:cs typeface="Inconsolata"/>
                <a:sym typeface="Inconsolata"/>
              </a:defRPr>
            </a:lvl5pPr>
            <a:lvl6pPr lvl="5" algn="r" rtl="0">
              <a:buNone/>
              <a:defRPr sz="1300">
                <a:solidFill>
                  <a:schemeClr val="accent2"/>
                </a:solidFill>
                <a:latin typeface="Inconsolata"/>
                <a:ea typeface="Inconsolata"/>
                <a:cs typeface="Inconsolata"/>
                <a:sym typeface="Inconsolata"/>
              </a:defRPr>
            </a:lvl6pPr>
            <a:lvl7pPr lvl="6" algn="r" rtl="0">
              <a:buNone/>
              <a:defRPr sz="1300">
                <a:solidFill>
                  <a:schemeClr val="accent2"/>
                </a:solidFill>
                <a:latin typeface="Inconsolata"/>
                <a:ea typeface="Inconsolata"/>
                <a:cs typeface="Inconsolata"/>
                <a:sym typeface="Inconsolata"/>
              </a:defRPr>
            </a:lvl7pPr>
            <a:lvl8pPr lvl="7" algn="r" rtl="0">
              <a:buNone/>
              <a:defRPr sz="1300">
                <a:solidFill>
                  <a:schemeClr val="accent2"/>
                </a:solidFill>
                <a:latin typeface="Inconsolata"/>
                <a:ea typeface="Inconsolata"/>
                <a:cs typeface="Inconsolata"/>
                <a:sym typeface="Inconsolata"/>
              </a:defRPr>
            </a:lvl8pPr>
            <a:lvl9pPr lvl="8" algn="r" rtl="0">
              <a:buNone/>
              <a:defRPr sz="1300">
                <a:solidFill>
                  <a:schemeClr val="accent2"/>
                </a:solidFill>
                <a:latin typeface="Inconsolata"/>
                <a:ea typeface="Inconsolata"/>
                <a:cs typeface="Inconsolata"/>
                <a:sym typeface="Inconsolata"/>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7" r:id="rId7"/>
    <p:sldLayoutId id="2147483658" r:id="rId8"/>
    <p:sldLayoutId id="2147483664" r:id="rId9"/>
    <p:sldLayoutId id="2147483670"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s://quizizz.com/admin/quiz/5b987565ea47280019db6938/inside-a-computer"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312"/>
        <p:cNvGrpSpPr/>
        <p:nvPr/>
      </p:nvGrpSpPr>
      <p:grpSpPr>
        <a:xfrm>
          <a:off x="0" y="0"/>
          <a:ext cx="0" cy="0"/>
          <a:chOff x="0" y="0"/>
          <a:chExt cx="0" cy="0"/>
        </a:xfrm>
      </p:grpSpPr>
      <p:sp>
        <p:nvSpPr>
          <p:cNvPr id="313" name="Google Shape;313;p41"/>
          <p:cNvSpPr txBox="1">
            <a:spLocks noGrp="1"/>
          </p:cNvSpPr>
          <p:nvPr>
            <p:ph type="ctrTitle"/>
          </p:nvPr>
        </p:nvSpPr>
        <p:spPr>
          <a:xfrm>
            <a:off x="1405800" y="1040007"/>
            <a:ext cx="6469500" cy="19581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US" dirty="0">
                <a:solidFill>
                  <a:schemeClr val="lt1"/>
                </a:solidFill>
              </a:rPr>
              <a:t>Introduction to Computing Systems</a:t>
            </a:r>
          </a:p>
        </p:txBody>
      </p:sp>
      <p:sp>
        <p:nvSpPr>
          <p:cNvPr id="316" name="Google Shape;316;p41"/>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1"/>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9F3F3BB8-4EE6-467F-1CFF-C2C89BDC4D9D}"/>
              </a:ext>
            </a:extLst>
          </p:cNvPr>
          <p:cNvPicPr>
            <a:picLocks noChangeAspect="1"/>
          </p:cNvPicPr>
          <p:nvPr/>
        </p:nvPicPr>
        <p:blipFill>
          <a:blip r:embed="rId3"/>
          <a:stretch>
            <a:fillRect/>
          </a:stretch>
        </p:blipFill>
        <p:spPr>
          <a:xfrm>
            <a:off x="1783050" y="2739216"/>
            <a:ext cx="5715000" cy="1958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3"/>
                                        </p:tgtEl>
                                        <p:attrNameLst>
                                          <p:attrName>style.visibility</p:attrName>
                                        </p:attrNameLst>
                                      </p:cBhvr>
                                      <p:to>
                                        <p:strVal val="visible"/>
                                      </p:to>
                                    </p:set>
                                    <p:anim calcmode="lin" valueType="num">
                                      <p:cBhvr>
                                        <p:cTn id="7" dur="1000" fill="hold"/>
                                        <p:tgtEl>
                                          <p:spTgt spid="313"/>
                                        </p:tgtEl>
                                        <p:attrNameLst>
                                          <p:attrName>ppt_w</p:attrName>
                                        </p:attrNameLst>
                                      </p:cBhvr>
                                      <p:tavLst>
                                        <p:tav tm="0">
                                          <p:val>
                                            <p:fltVal val="0"/>
                                          </p:val>
                                        </p:tav>
                                        <p:tav tm="100000">
                                          <p:val>
                                            <p:strVal val="#ppt_w"/>
                                          </p:val>
                                        </p:tav>
                                      </p:tavLst>
                                    </p:anim>
                                    <p:anim calcmode="lin" valueType="num">
                                      <p:cBhvr>
                                        <p:cTn id="8" dur="1000" fill="hold"/>
                                        <p:tgtEl>
                                          <p:spTgt spid="313"/>
                                        </p:tgtEl>
                                        <p:attrNameLst>
                                          <p:attrName>ppt_h</p:attrName>
                                        </p:attrNameLst>
                                      </p:cBhvr>
                                      <p:tavLst>
                                        <p:tav tm="0">
                                          <p:val>
                                            <p:fltVal val="0"/>
                                          </p:val>
                                        </p:tav>
                                        <p:tav tm="100000">
                                          <p:val>
                                            <p:strVal val="#ppt_h"/>
                                          </p:val>
                                        </p:tav>
                                      </p:tavLst>
                                    </p:anim>
                                    <p:anim calcmode="lin" valueType="num">
                                      <p:cBhvr>
                                        <p:cTn id="9" dur="1000" fill="hold"/>
                                        <p:tgtEl>
                                          <p:spTgt spid="313"/>
                                        </p:tgtEl>
                                        <p:attrNameLst>
                                          <p:attrName>style.rotation</p:attrName>
                                        </p:attrNameLst>
                                      </p:cBhvr>
                                      <p:tavLst>
                                        <p:tav tm="0">
                                          <p:val>
                                            <p:fltVal val="90"/>
                                          </p:val>
                                        </p:tav>
                                        <p:tav tm="100000">
                                          <p:val>
                                            <p:fltVal val="0"/>
                                          </p:val>
                                        </p:tav>
                                      </p:tavLst>
                                    </p:anim>
                                    <p:animEffect transition="in" filter="fade">
                                      <p:cBhvr>
                                        <p:cTn id="10"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F5F-903B-81B8-CD4A-38CDB7AE839F}"/>
              </a:ext>
            </a:extLst>
          </p:cNvPr>
          <p:cNvSpPr>
            <a:spLocks noGrp="1"/>
          </p:cNvSpPr>
          <p:nvPr>
            <p:ph type="title"/>
          </p:nvPr>
        </p:nvSpPr>
        <p:spPr/>
        <p:txBody>
          <a:bodyPr/>
          <a:lstStyle/>
          <a:p>
            <a:r>
              <a:rPr lang="en-US" dirty="0"/>
              <a:t>Supercomputer</a:t>
            </a:r>
          </a:p>
        </p:txBody>
      </p:sp>
      <p:sp>
        <p:nvSpPr>
          <p:cNvPr id="4" name="TextBox 3">
            <a:extLst>
              <a:ext uri="{FF2B5EF4-FFF2-40B4-BE49-F238E27FC236}">
                <a16:creationId xmlns:a16="http://schemas.microsoft.com/office/drawing/2014/main" id="{AD6E7CA2-7C74-8952-6795-7C397B31E089}"/>
              </a:ext>
            </a:extLst>
          </p:cNvPr>
          <p:cNvSpPr txBox="1"/>
          <p:nvPr/>
        </p:nvSpPr>
        <p:spPr>
          <a:xfrm>
            <a:off x="380999" y="972898"/>
            <a:ext cx="8239125" cy="307777"/>
          </a:xfrm>
          <a:prstGeom prst="rect">
            <a:avLst/>
          </a:prstGeom>
          <a:noFill/>
        </p:spPr>
        <p:txBody>
          <a:bodyPr wrap="square">
            <a:spAutoFit/>
          </a:bodyPr>
          <a:lstStyle/>
          <a:p>
            <a:r>
              <a:rPr lang="en-US" dirty="0"/>
              <a:t> </a:t>
            </a:r>
            <a:endParaRPr lang="en-US" sz="2000" b="1" dirty="0">
              <a:solidFill>
                <a:schemeClr val="bg1"/>
              </a:solidFill>
            </a:endParaRPr>
          </a:p>
        </p:txBody>
      </p:sp>
      <p:sp>
        <p:nvSpPr>
          <p:cNvPr id="6" name="TextBox 5">
            <a:extLst>
              <a:ext uri="{FF2B5EF4-FFF2-40B4-BE49-F238E27FC236}">
                <a16:creationId xmlns:a16="http://schemas.microsoft.com/office/drawing/2014/main" id="{A57AF1FF-508B-3E27-842E-3EE9533847A9}"/>
              </a:ext>
            </a:extLst>
          </p:cNvPr>
          <p:cNvSpPr txBox="1"/>
          <p:nvPr/>
        </p:nvSpPr>
        <p:spPr>
          <a:xfrm>
            <a:off x="523876" y="972898"/>
            <a:ext cx="7900124" cy="1200329"/>
          </a:xfrm>
          <a:prstGeom prst="rect">
            <a:avLst/>
          </a:prstGeom>
          <a:noFill/>
        </p:spPr>
        <p:txBody>
          <a:bodyPr wrap="square">
            <a:spAutoFit/>
          </a:bodyPr>
          <a:lstStyle/>
          <a:p>
            <a:r>
              <a:rPr lang="en-US" sz="2400" b="1" dirty="0">
                <a:solidFill>
                  <a:schemeClr val="bg1"/>
                </a:solidFill>
              </a:rPr>
              <a:t>A supercomputer is a large computer that is built to process large amounts of information at a higher speed than other computers can handle. </a:t>
            </a:r>
          </a:p>
        </p:txBody>
      </p:sp>
      <p:pic>
        <p:nvPicPr>
          <p:cNvPr id="7" name="Picture 6">
            <a:extLst>
              <a:ext uri="{FF2B5EF4-FFF2-40B4-BE49-F238E27FC236}">
                <a16:creationId xmlns:a16="http://schemas.microsoft.com/office/drawing/2014/main" id="{2094C143-6A65-DF1A-B86F-CED625E67257}"/>
              </a:ext>
            </a:extLst>
          </p:cNvPr>
          <p:cNvPicPr>
            <a:picLocks noChangeAspect="1"/>
          </p:cNvPicPr>
          <p:nvPr/>
        </p:nvPicPr>
        <p:blipFill>
          <a:blip r:embed="rId2"/>
          <a:stretch>
            <a:fillRect/>
          </a:stretch>
        </p:blipFill>
        <p:spPr>
          <a:xfrm>
            <a:off x="1757149" y="2457450"/>
            <a:ext cx="5629701" cy="2066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3380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83660-8752-619C-9572-726E27F16FEB}"/>
              </a:ext>
            </a:extLst>
          </p:cNvPr>
          <p:cNvSpPr>
            <a:spLocks noGrp="1"/>
          </p:cNvSpPr>
          <p:nvPr>
            <p:ph type="title"/>
          </p:nvPr>
        </p:nvSpPr>
        <p:spPr>
          <a:xfrm>
            <a:off x="771524" y="352425"/>
            <a:ext cx="7538175" cy="629998"/>
          </a:xfrm>
        </p:spPr>
        <p:txBody>
          <a:bodyPr/>
          <a:lstStyle/>
          <a:p>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Read the sentences and choose the correct word</a:t>
            </a:r>
            <a:br>
              <a:rPr lang="en-US" sz="2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b="1" dirty="0"/>
          </a:p>
        </p:txBody>
      </p:sp>
      <p:sp>
        <p:nvSpPr>
          <p:cNvPr id="4" name="TextBox 3">
            <a:extLst>
              <a:ext uri="{FF2B5EF4-FFF2-40B4-BE49-F238E27FC236}">
                <a16:creationId xmlns:a16="http://schemas.microsoft.com/office/drawing/2014/main" id="{0D670670-45A5-B838-DC27-571541F75F77}"/>
              </a:ext>
            </a:extLst>
          </p:cNvPr>
          <p:cNvSpPr txBox="1"/>
          <p:nvPr/>
        </p:nvSpPr>
        <p:spPr>
          <a:xfrm>
            <a:off x="542925" y="1066176"/>
            <a:ext cx="7896225" cy="3730317"/>
          </a:xfrm>
          <a:prstGeom prst="rect">
            <a:avLst/>
          </a:prstGeom>
          <a:noFill/>
        </p:spPr>
        <p:txBody>
          <a:bodyPr wrap="square">
            <a:spAutoFit/>
          </a:bodyPr>
          <a:lstStyle/>
          <a:p>
            <a:pPr lvl="0">
              <a:lnSpc>
                <a:spcPct val="150000"/>
              </a:lnSpc>
            </a:pP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My (tablet/mainframe) notifies me when I have a meeting.</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I have a (laptop/ supercomputer) to do work on the plane.</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John has a (server/ desktop computer) because he only uses simple programs.</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20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 This (computer/server) runs programs but doesn’t have Internet access.</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2000" kern="100" dirty="0">
                <a:solidFill>
                  <a:schemeClr val="bg1"/>
                </a:solidFill>
                <a:latin typeface="Times New Roman" panose="02020603050405020304" pitchFamily="18" charset="0"/>
                <a:cs typeface="Times New Roman" panose="02020603050405020304" pitchFamily="18" charset="0"/>
              </a:rPr>
              <a:t>5. A (workstation/ tablet) is smaller than a laptop but still has a keyboard.</a:t>
            </a:r>
          </a:p>
          <a:p>
            <a:pPr lvl="0">
              <a:lnSpc>
                <a:spcPct val="150000"/>
              </a:lnSpc>
            </a:pPr>
            <a:r>
              <a:rPr lang="en-US" sz="2000" kern="100" dirty="0">
                <a:solidFill>
                  <a:schemeClr val="bg1"/>
                </a:solidFill>
                <a:latin typeface="Times New Roman" panose="02020603050405020304" pitchFamily="18" charset="0"/>
                <a:cs typeface="Times New Roman" panose="02020603050405020304" pitchFamily="18" charset="0"/>
              </a:rPr>
              <a:t>6. Connect to the (server /laptop) to use that printer.</a:t>
            </a:r>
          </a:p>
          <a:p>
            <a:pPr lvl="0">
              <a:lnSpc>
                <a:spcPct val="150000"/>
              </a:lnSpc>
              <a:spcAft>
                <a:spcPts val="800"/>
              </a:spcAft>
            </a:pPr>
            <a:r>
              <a:rPr lang="en-US" sz="2000" kern="100" dirty="0">
                <a:solidFill>
                  <a:schemeClr val="bg1"/>
                </a:solidFill>
                <a:latin typeface="Times New Roman" panose="02020603050405020304" pitchFamily="18" charset="0"/>
                <a:cs typeface="Times New Roman" panose="02020603050405020304" pitchFamily="18" charset="0"/>
              </a:rPr>
              <a:t>7. A (supercomputer/tablet) is the most powerful machine in the world.</a:t>
            </a:r>
          </a:p>
        </p:txBody>
      </p:sp>
      <p:cxnSp>
        <p:nvCxnSpPr>
          <p:cNvPr id="6" name="Straight Connector 5">
            <a:extLst>
              <a:ext uri="{FF2B5EF4-FFF2-40B4-BE49-F238E27FC236}">
                <a16:creationId xmlns:a16="http://schemas.microsoft.com/office/drawing/2014/main" id="{DE4A02CB-70F3-6D65-D201-B010266C4CBF}"/>
              </a:ext>
            </a:extLst>
          </p:cNvPr>
          <p:cNvCxnSpPr/>
          <p:nvPr/>
        </p:nvCxnSpPr>
        <p:spPr>
          <a:xfrm>
            <a:off x="1409700" y="1533525"/>
            <a:ext cx="49530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id="{D65E3B72-319A-7512-A9A1-5117E8D7F31D}"/>
              </a:ext>
            </a:extLst>
          </p:cNvPr>
          <p:cNvCxnSpPr/>
          <p:nvPr/>
        </p:nvCxnSpPr>
        <p:spPr>
          <a:xfrm>
            <a:off x="1866900" y="2009775"/>
            <a:ext cx="56197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0" name="Straight Connector 9">
            <a:extLst>
              <a:ext uri="{FF2B5EF4-FFF2-40B4-BE49-F238E27FC236}">
                <a16:creationId xmlns:a16="http://schemas.microsoft.com/office/drawing/2014/main" id="{4DFFC5DB-38D3-04B3-30D1-7F06F0F48461}"/>
              </a:ext>
            </a:extLst>
          </p:cNvPr>
          <p:cNvCxnSpPr/>
          <p:nvPr/>
        </p:nvCxnSpPr>
        <p:spPr>
          <a:xfrm>
            <a:off x="2914650" y="2457450"/>
            <a:ext cx="165735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2E4CDB0B-2ABD-4FC1-2746-3D5C15C8D49E}"/>
              </a:ext>
            </a:extLst>
          </p:cNvPr>
          <p:cNvCxnSpPr/>
          <p:nvPr/>
        </p:nvCxnSpPr>
        <p:spPr>
          <a:xfrm>
            <a:off x="1495425" y="3390900"/>
            <a:ext cx="93345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2E835098-C07D-F1A8-0161-0CC51544E47F}"/>
              </a:ext>
            </a:extLst>
          </p:cNvPr>
          <p:cNvCxnSpPr/>
          <p:nvPr/>
        </p:nvCxnSpPr>
        <p:spPr>
          <a:xfrm>
            <a:off x="2505075" y="3800475"/>
            <a:ext cx="60960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a:extLst>
              <a:ext uri="{FF2B5EF4-FFF2-40B4-BE49-F238E27FC236}">
                <a16:creationId xmlns:a16="http://schemas.microsoft.com/office/drawing/2014/main" id="{C837F015-D416-FC83-452B-0D597B953F15}"/>
              </a:ext>
            </a:extLst>
          </p:cNvPr>
          <p:cNvCxnSpPr/>
          <p:nvPr/>
        </p:nvCxnSpPr>
        <p:spPr>
          <a:xfrm>
            <a:off x="2495550" y="4295775"/>
            <a:ext cx="62865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a:extLst>
              <a:ext uri="{FF2B5EF4-FFF2-40B4-BE49-F238E27FC236}">
                <a16:creationId xmlns:a16="http://schemas.microsoft.com/office/drawing/2014/main" id="{57DE7BCB-5119-C9CB-E747-8C3FF4DE454C}"/>
              </a:ext>
            </a:extLst>
          </p:cNvPr>
          <p:cNvCxnSpPr/>
          <p:nvPr/>
        </p:nvCxnSpPr>
        <p:spPr>
          <a:xfrm>
            <a:off x="1219200" y="4796493"/>
            <a:ext cx="1438275"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274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1DFF-FEF7-456C-D26C-20C4635BF601}"/>
              </a:ext>
            </a:extLst>
          </p:cNvPr>
          <p:cNvSpPr>
            <a:spLocks noGrp="1"/>
          </p:cNvSpPr>
          <p:nvPr>
            <p:ph type="title"/>
          </p:nvPr>
        </p:nvSpPr>
        <p:spPr>
          <a:xfrm>
            <a:off x="285750" y="615851"/>
            <a:ext cx="9138375" cy="432900"/>
          </a:xfrm>
        </p:spPr>
        <p:txBody>
          <a:bodyPr/>
          <a:lstStyle/>
          <a:p>
            <a:pPr algn="l">
              <a:buClr>
                <a:srgbClr val="000000"/>
              </a:buClr>
              <a:buFont typeface="Arial"/>
            </a:pPr>
            <a:r>
              <a:rPr lang="en-US" sz="3600" dirty="0">
                <a:solidFill>
                  <a:schemeClr val="bg1"/>
                </a:solidFill>
                <a:latin typeface="Arial"/>
                <a:cs typeface="Arial"/>
                <a:sym typeface="Arial"/>
              </a:rPr>
              <a:t>Match the words with the definitions (A-C)</a:t>
            </a:r>
          </a:p>
        </p:txBody>
      </p:sp>
      <p:sp>
        <p:nvSpPr>
          <p:cNvPr id="4" name="TextBox 3">
            <a:extLst>
              <a:ext uri="{FF2B5EF4-FFF2-40B4-BE49-F238E27FC236}">
                <a16:creationId xmlns:a16="http://schemas.microsoft.com/office/drawing/2014/main" id="{B15435BE-A020-3A2F-4C1A-E527C9080B74}"/>
              </a:ext>
            </a:extLst>
          </p:cNvPr>
          <p:cNvSpPr txBox="1"/>
          <p:nvPr/>
        </p:nvSpPr>
        <p:spPr>
          <a:xfrm>
            <a:off x="466725" y="2219325"/>
            <a:ext cx="8105775" cy="2308324"/>
          </a:xfrm>
          <a:prstGeom prst="rect">
            <a:avLst/>
          </a:prstGeom>
          <a:noFill/>
        </p:spPr>
        <p:txBody>
          <a:bodyPr wrap="square">
            <a:spAutoFit/>
          </a:bodyPr>
          <a:lstStyle/>
          <a:p>
            <a:r>
              <a:rPr lang="en-US" sz="2400" dirty="0">
                <a:solidFill>
                  <a:schemeClr val="bg1"/>
                </a:solidFill>
              </a:rPr>
              <a:t>A. large and powerful computer that supports many other computers working at once	   _________</a:t>
            </a:r>
          </a:p>
          <a:p>
            <a:r>
              <a:rPr lang="en-US" sz="2400" dirty="0">
                <a:solidFill>
                  <a:schemeClr val="bg1"/>
                </a:solidFill>
              </a:rPr>
              <a:t>B. fast computer that is used by one person and has more memory than an ordinary personal computer _______	</a:t>
            </a:r>
          </a:p>
          <a:p>
            <a:r>
              <a:rPr lang="en-US" sz="2400" dirty="0">
                <a:solidFill>
                  <a:schemeClr val="bg1"/>
                </a:solidFill>
              </a:rPr>
              <a:t>C. a device that makes and receives calls and can connect to the Internet  ___________	</a:t>
            </a:r>
          </a:p>
        </p:txBody>
      </p:sp>
      <p:graphicFrame>
        <p:nvGraphicFramePr>
          <p:cNvPr id="5" name="Table 4">
            <a:extLst>
              <a:ext uri="{FF2B5EF4-FFF2-40B4-BE49-F238E27FC236}">
                <a16:creationId xmlns:a16="http://schemas.microsoft.com/office/drawing/2014/main" id="{3CF7DCDC-BF80-38E8-C799-908FABFE39EF}"/>
              </a:ext>
            </a:extLst>
          </p:cNvPr>
          <p:cNvGraphicFramePr>
            <a:graphicFrameLocks noGrp="1"/>
          </p:cNvGraphicFramePr>
          <p:nvPr>
            <p:extLst>
              <p:ext uri="{D42A27DB-BD31-4B8C-83A1-F6EECF244321}">
                <p14:modId xmlns:p14="http://schemas.microsoft.com/office/powerpoint/2010/main" val="2861406398"/>
              </p:ext>
            </p:extLst>
          </p:nvPr>
        </p:nvGraphicFramePr>
        <p:xfrm>
          <a:off x="1190625" y="1291590"/>
          <a:ext cx="6248400" cy="822960"/>
        </p:xfrm>
        <a:graphic>
          <a:graphicData uri="http://schemas.openxmlformats.org/drawingml/2006/table">
            <a:tbl>
              <a:tblPr firstRow="1" bandRow="1">
                <a:tableStyleId>{2BF6B5C4-E663-4A30-9514-FDDA1700B70C}</a:tableStyleId>
              </a:tblPr>
              <a:tblGrid>
                <a:gridCol w="2082800">
                  <a:extLst>
                    <a:ext uri="{9D8B030D-6E8A-4147-A177-3AD203B41FA5}">
                      <a16:colId xmlns:a16="http://schemas.microsoft.com/office/drawing/2014/main" val="3976528864"/>
                    </a:ext>
                  </a:extLst>
                </a:gridCol>
                <a:gridCol w="2082800">
                  <a:extLst>
                    <a:ext uri="{9D8B030D-6E8A-4147-A177-3AD203B41FA5}">
                      <a16:colId xmlns:a16="http://schemas.microsoft.com/office/drawing/2014/main" val="47377179"/>
                    </a:ext>
                  </a:extLst>
                </a:gridCol>
                <a:gridCol w="2082800">
                  <a:extLst>
                    <a:ext uri="{9D8B030D-6E8A-4147-A177-3AD203B41FA5}">
                      <a16:colId xmlns:a16="http://schemas.microsoft.com/office/drawing/2014/main" val="895404547"/>
                    </a:ext>
                  </a:extLst>
                </a:gridCol>
              </a:tblGrid>
              <a:tr h="36576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a:solidFill>
                            <a:schemeClr val="bg1"/>
                          </a:solidFill>
                          <a:effectLst/>
                          <a:latin typeface="Arial"/>
                          <a:ea typeface="Arial"/>
                          <a:cs typeface="Arial"/>
                          <a:sym typeface="Arial"/>
                        </a:rPr>
                        <a:t>smartphone</a:t>
                      </a:r>
                      <a:endParaRPr lang="en-US" sz="2400" b="0" i="0" u="none" strike="noStrike" cap="none" dirty="0">
                        <a:solidFill>
                          <a:schemeClr val="bg1"/>
                        </a:solidFill>
                        <a:effectLst/>
                        <a:latin typeface="Arial"/>
                        <a:cs typeface="Arial"/>
                        <a:sym typeface="Arial"/>
                      </a:endParaRPr>
                    </a:p>
                    <a:p>
                      <a:pPr algn="ctr"/>
                      <a:endParaRPr lang="en-US" sz="240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a:solidFill>
                            <a:schemeClr val="bg1"/>
                          </a:solidFill>
                          <a:effectLst/>
                          <a:latin typeface="Arial"/>
                          <a:ea typeface="Arial"/>
                          <a:cs typeface="Arial"/>
                          <a:sym typeface="Arial"/>
                        </a:rPr>
                        <a:t>mainframe</a:t>
                      </a:r>
                      <a:endParaRPr lang="en-US" sz="2400" dirty="0">
                        <a:solidFill>
                          <a:schemeClr val="bg1"/>
                        </a:solidFill>
                      </a:endParaRPr>
                    </a:p>
                  </a:txBody>
                  <a:tcPr/>
                </a:tc>
                <a:tc>
                  <a:txBody>
                    <a:bodyPr/>
                    <a:lstStyle/>
                    <a:p>
                      <a:pPr algn="ctr"/>
                      <a:r>
                        <a:rPr lang="en-US" sz="2400" b="0" i="0" u="none" strike="noStrike" cap="none" dirty="0">
                          <a:solidFill>
                            <a:schemeClr val="bg1"/>
                          </a:solidFill>
                          <a:effectLst/>
                          <a:latin typeface="Arial"/>
                          <a:ea typeface="Arial"/>
                          <a:cs typeface="Arial"/>
                          <a:sym typeface="Arial"/>
                        </a:rPr>
                        <a:t>workstation</a:t>
                      </a:r>
                      <a:endParaRPr lang="en-US" sz="2400" b="0" i="0" u="none" strike="noStrike" cap="none" dirty="0">
                        <a:solidFill>
                          <a:schemeClr val="bg1"/>
                        </a:solidFill>
                        <a:effectLst/>
                        <a:latin typeface="Arial"/>
                        <a:cs typeface="Arial"/>
                        <a:sym typeface="Arial"/>
                      </a:endParaRPr>
                    </a:p>
                  </a:txBody>
                  <a:tcPr/>
                </a:tc>
                <a:extLst>
                  <a:ext uri="{0D108BD9-81ED-4DB2-BD59-A6C34878D82A}">
                    <a16:rowId xmlns:a16="http://schemas.microsoft.com/office/drawing/2014/main" val="1336880081"/>
                  </a:ext>
                </a:extLst>
              </a:tr>
            </a:tbl>
          </a:graphicData>
        </a:graphic>
      </p:graphicFrame>
      <p:sp>
        <p:nvSpPr>
          <p:cNvPr id="6" name="TextBox 5">
            <a:extLst>
              <a:ext uri="{FF2B5EF4-FFF2-40B4-BE49-F238E27FC236}">
                <a16:creationId xmlns:a16="http://schemas.microsoft.com/office/drawing/2014/main" id="{7874593E-081A-633D-AF55-995BEF95A483}"/>
              </a:ext>
            </a:extLst>
          </p:cNvPr>
          <p:cNvSpPr txBox="1"/>
          <p:nvPr/>
        </p:nvSpPr>
        <p:spPr>
          <a:xfrm>
            <a:off x="4057650" y="2619374"/>
            <a:ext cx="2295525" cy="461665"/>
          </a:xfrm>
          <a:prstGeom prst="rect">
            <a:avLst/>
          </a:prstGeom>
          <a:noFill/>
        </p:spPr>
        <p:txBody>
          <a:bodyPr wrap="square" rtlCol="0">
            <a:spAutoFit/>
          </a:bodyPr>
          <a:lstStyle/>
          <a:p>
            <a:pPr algn="ctr"/>
            <a:r>
              <a:rPr lang="en-US" sz="2400" b="0" i="0" u="none" strike="noStrike" cap="none" dirty="0">
                <a:solidFill>
                  <a:schemeClr val="bg1"/>
                </a:solidFill>
                <a:effectLst/>
                <a:latin typeface="Arial"/>
                <a:ea typeface="Arial"/>
                <a:cs typeface="Arial"/>
                <a:sym typeface="Arial"/>
              </a:rPr>
              <a:t>mainframe</a:t>
            </a:r>
            <a:endParaRPr lang="en-US" sz="2400" dirty="0">
              <a:solidFill>
                <a:schemeClr val="bg1"/>
              </a:solidFill>
            </a:endParaRPr>
          </a:p>
        </p:txBody>
      </p:sp>
      <p:sp>
        <p:nvSpPr>
          <p:cNvPr id="7" name="TextBox 6">
            <a:extLst>
              <a:ext uri="{FF2B5EF4-FFF2-40B4-BE49-F238E27FC236}">
                <a16:creationId xmlns:a16="http://schemas.microsoft.com/office/drawing/2014/main" id="{CB4B8A88-0B6C-76AD-DC97-1A05ACCA7316}"/>
              </a:ext>
            </a:extLst>
          </p:cNvPr>
          <p:cNvSpPr txBox="1"/>
          <p:nvPr/>
        </p:nvSpPr>
        <p:spPr>
          <a:xfrm>
            <a:off x="6496050" y="3285124"/>
            <a:ext cx="2076450" cy="461665"/>
          </a:xfrm>
          <a:prstGeom prst="rect">
            <a:avLst/>
          </a:prstGeom>
          <a:noFill/>
        </p:spPr>
        <p:txBody>
          <a:bodyPr wrap="square" rtlCol="0">
            <a:spAutoFit/>
          </a:bodyPr>
          <a:lstStyle/>
          <a:p>
            <a:pPr algn="ctr"/>
            <a:r>
              <a:rPr lang="en-US" sz="2400" b="0" i="0" u="none" strike="noStrike" cap="none" dirty="0">
                <a:solidFill>
                  <a:schemeClr val="bg1"/>
                </a:solidFill>
                <a:effectLst/>
                <a:latin typeface="Arial"/>
                <a:ea typeface="Arial"/>
                <a:cs typeface="Arial"/>
                <a:sym typeface="Arial"/>
              </a:rPr>
              <a:t>workstation</a:t>
            </a:r>
            <a:endParaRPr lang="en-US" sz="2400" b="0" i="0" u="none" strike="noStrike" cap="none" dirty="0">
              <a:solidFill>
                <a:schemeClr val="bg1"/>
              </a:solidFill>
              <a:effectLst/>
              <a:latin typeface="Arial"/>
              <a:cs typeface="Arial"/>
              <a:sym typeface="Arial"/>
            </a:endParaRPr>
          </a:p>
        </p:txBody>
      </p:sp>
      <p:sp>
        <p:nvSpPr>
          <p:cNvPr id="8" name="TextBox 7">
            <a:extLst>
              <a:ext uri="{FF2B5EF4-FFF2-40B4-BE49-F238E27FC236}">
                <a16:creationId xmlns:a16="http://schemas.microsoft.com/office/drawing/2014/main" id="{E83A6CB0-8C17-1A0E-D5A7-31843D4E77EE}"/>
              </a:ext>
            </a:extLst>
          </p:cNvPr>
          <p:cNvSpPr txBox="1"/>
          <p:nvPr/>
        </p:nvSpPr>
        <p:spPr>
          <a:xfrm>
            <a:off x="4057649" y="3990975"/>
            <a:ext cx="2066925" cy="677108"/>
          </a:xfrm>
          <a:prstGeom prst="rect">
            <a:avLst/>
          </a:prstGeom>
          <a:noFill/>
        </p:spPr>
        <p:txBody>
          <a:bodyPr wrap="square" rtlCol="0">
            <a:spAutoFit/>
          </a:bodyPr>
          <a:lstStyle/>
          <a:p>
            <a:r>
              <a:rPr lang="en-US" sz="2400" b="0" i="0" u="none" strike="noStrike" cap="none" dirty="0">
                <a:solidFill>
                  <a:schemeClr val="bg1"/>
                </a:solidFill>
                <a:effectLst/>
                <a:latin typeface="Arial"/>
                <a:ea typeface="Arial"/>
                <a:cs typeface="Arial"/>
                <a:sym typeface="Arial"/>
              </a:rPr>
              <a:t>smartphone</a:t>
            </a:r>
            <a:endParaRPr lang="en-US" sz="2400" b="0" i="0" u="none" strike="noStrike" cap="none" dirty="0">
              <a:solidFill>
                <a:schemeClr val="bg1"/>
              </a:solidFill>
              <a:effectLst/>
              <a:latin typeface="Arial"/>
              <a:cs typeface="Arial"/>
              <a:sym typeface="Arial"/>
            </a:endParaRPr>
          </a:p>
          <a:p>
            <a:endParaRPr lang="en-US" dirty="0"/>
          </a:p>
        </p:txBody>
      </p:sp>
    </p:spTree>
    <p:extLst>
      <p:ext uri="{BB962C8B-B14F-4D97-AF65-F5344CB8AC3E}">
        <p14:creationId xmlns:p14="http://schemas.microsoft.com/office/powerpoint/2010/main" val="293964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383"/>
        <p:cNvGrpSpPr/>
        <p:nvPr/>
      </p:nvGrpSpPr>
      <p:grpSpPr>
        <a:xfrm>
          <a:off x="0" y="0"/>
          <a:ext cx="0" cy="0"/>
          <a:chOff x="0" y="0"/>
          <a:chExt cx="0" cy="0"/>
        </a:xfrm>
      </p:grpSpPr>
      <p:sp>
        <p:nvSpPr>
          <p:cNvPr id="384" name="Google Shape;384;p45"/>
          <p:cNvSpPr txBox="1">
            <a:spLocks noGrp="1"/>
          </p:cNvSpPr>
          <p:nvPr>
            <p:ph type="title"/>
          </p:nvPr>
        </p:nvSpPr>
        <p:spPr>
          <a:xfrm>
            <a:off x="2630917" y="310356"/>
            <a:ext cx="3882166" cy="88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Grammar</a:t>
            </a:r>
            <a:endParaRPr dirty="0"/>
          </a:p>
        </p:txBody>
      </p:sp>
      <p:sp>
        <p:nvSpPr>
          <p:cNvPr id="385" name="Google Shape;385;p45"/>
          <p:cNvSpPr txBox="1">
            <a:spLocks noGrp="1"/>
          </p:cNvSpPr>
          <p:nvPr>
            <p:ph type="subTitle" idx="1"/>
          </p:nvPr>
        </p:nvSpPr>
        <p:spPr>
          <a:xfrm>
            <a:off x="442997" y="1022427"/>
            <a:ext cx="4549894" cy="1922244"/>
          </a:xfrm>
          <a:prstGeom prst="rect">
            <a:avLst/>
          </a:prstGeom>
        </p:spPr>
        <p:txBody>
          <a:bodyPr spcFirstLastPara="1" wrap="square" lIns="91425" tIns="91425" rIns="91425" bIns="91425" anchor="t" anchorCtr="0">
            <a:noAutofit/>
          </a:bodyPr>
          <a:lstStyle/>
          <a:p>
            <a:pPr marL="18034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passive voice, the present simple tense is used to describe actions that are performed on the subject by an unspecified or unknown agent (person). This can be helpful when discussing general processes or actions without specifying who is performing them.</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88" name="Google Shape;388;p45"/>
          <p:cNvGrpSpPr/>
          <p:nvPr/>
        </p:nvGrpSpPr>
        <p:grpSpPr>
          <a:xfrm>
            <a:off x="6792477" y="890912"/>
            <a:ext cx="2125029" cy="403038"/>
            <a:chOff x="6787353" y="621971"/>
            <a:chExt cx="2125029" cy="403038"/>
          </a:xfrm>
        </p:grpSpPr>
        <p:sp>
          <p:nvSpPr>
            <p:cNvPr id="389" name="Google Shape;389;p45"/>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5"/>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5"/>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5"/>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5"/>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5"/>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45"/>
          <p:cNvGrpSpPr/>
          <p:nvPr/>
        </p:nvGrpSpPr>
        <p:grpSpPr>
          <a:xfrm>
            <a:off x="291650" y="4461246"/>
            <a:ext cx="4775677" cy="143201"/>
            <a:chOff x="215450" y="4461246"/>
            <a:chExt cx="4775677" cy="143201"/>
          </a:xfrm>
        </p:grpSpPr>
        <p:sp>
          <p:nvSpPr>
            <p:cNvPr id="396" name="Google Shape;396;p45"/>
            <p:cNvSpPr/>
            <p:nvPr/>
          </p:nvSpPr>
          <p:spPr>
            <a:xfrm>
              <a:off x="215450" y="4523706"/>
              <a:ext cx="4626789"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5"/>
            <p:cNvSpPr/>
            <p:nvPr/>
          </p:nvSpPr>
          <p:spPr>
            <a:xfrm>
              <a:off x="48422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45"/>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00</a:t>
            </a:r>
            <a:fld id="{00000000-1234-1234-1234-123412341234}" type="slidenum">
              <a:rPr lang="en"/>
              <a:pPr marL="0" lvl="0" indent="0" algn="r" rtl="0">
                <a:spcBef>
                  <a:spcPts val="0"/>
                </a:spcBef>
                <a:spcAft>
                  <a:spcPts val="0"/>
                </a:spcAft>
                <a:buNone/>
              </a:pPr>
              <a:t>13</a:t>
            </a:fld>
            <a:endParaRPr/>
          </a:p>
        </p:txBody>
      </p:sp>
      <p:grpSp>
        <p:nvGrpSpPr>
          <p:cNvPr id="399" name="Google Shape;399;p45"/>
          <p:cNvGrpSpPr/>
          <p:nvPr/>
        </p:nvGrpSpPr>
        <p:grpSpPr>
          <a:xfrm>
            <a:off x="215450" y="4308846"/>
            <a:ext cx="4318477" cy="143201"/>
            <a:chOff x="596450" y="4461246"/>
            <a:chExt cx="4318477" cy="143201"/>
          </a:xfrm>
        </p:grpSpPr>
        <p:sp>
          <p:nvSpPr>
            <p:cNvPr id="400" name="Google Shape;400;p45"/>
            <p:cNvSpPr/>
            <p:nvPr/>
          </p:nvSpPr>
          <p:spPr>
            <a:xfrm>
              <a:off x="596450" y="4523706"/>
              <a:ext cx="4169739"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5"/>
            <p:cNvSpPr/>
            <p:nvPr/>
          </p:nvSpPr>
          <p:spPr>
            <a:xfrm>
              <a:off x="47660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 name="Google Shape;402;p45"/>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5"/>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5"/>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85;p45">
            <a:extLst>
              <a:ext uri="{FF2B5EF4-FFF2-40B4-BE49-F238E27FC236}">
                <a16:creationId xmlns:a16="http://schemas.microsoft.com/office/drawing/2014/main" id="{0C5E0E3F-9AE6-67C4-08D6-58692FBA4DA2}"/>
              </a:ext>
            </a:extLst>
          </p:cNvPr>
          <p:cNvSpPr txBox="1">
            <a:spLocks/>
          </p:cNvSpPr>
          <p:nvPr/>
        </p:nvSpPr>
        <p:spPr>
          <a:xfrm>
            <a:off x="4992891" y="971877"/>
            <a:ext cx="3786861" cy="20655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Inconsolata"/>
              <a:buNone/>
              <a:defRPr sz="1800" b="0" i="0" u="none" strike="noStrike" cap="none">
                <a:solidFill>
                  <a:schemeClr val="lt1"/>
                </a:solidFill>
                <a:latin typeface="Inconsolata"/>
                <a:ea typeface="Inconsolata"/>
                <a:cs typeface="Inconsolata"/>
                <a:sym typeface="Inconsolata"/>
              </a:defRPr>
            </a:lvl1pPr>
            <a:lvl2pPr marL="914400" marR="0" lvl="1"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2pPr>
            <a:lvl3pPr marL="1371600" marR="0" lvl="2"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3pPr>
            <a:lvl4pPr marL="1828800" marR="0" lvl="3"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4pPr>
            <a:lvl5pPr marL="2286000" marR="0" lvl="4"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5pPr>
            <a:lvl6pPr marL="2743200" marR="0" lvl="5"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6pPr>
            <a:lvl7pPr marL="3200400" marR="0" lvl="6"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7pPr>
            <a:lvl8pPr marL="3657600" marR="0" lvl="7"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8pPr>
            <a:lvl9pPr marL="4114800" marR="0" lvl="8"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9pPr>
          </a:lstStyle>
          <a:p>
            <a:pPr marL="180340" marR="0">
              <a:lnSpc>
                <a:spcPct val="107000"/>
              </a:lnSpc>
              <a:spcBef>
                <a:spcPts val="0"/>
              </a:spcBef>
              <a:spcAft>
                <a:spcPts val="0"/>
              </a:spcAft>
            </a:pP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Example: </a:t>
            </a:r>
            <a:endParaRPr lang="ru-RU"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marR="0">
              <a:lnSpc>
                <a:spcPct val="107000"/>
              </a:lnSpc>
              <a:spcBef>
                <a:spcPts val="0"/>
              </a:spcBef>
              <a:spcAft>
                <a:spcPts val="800"/>
              </a:spcAft>
            </a:pPr>
            <a:r>
              <a:rPr lang="en-US" sz="2200" b="1" kern="100" dirty="0">
                <a:effectLst/>
                <a:latin typeface="Times New Roman" panose="02020603050405020304" pitchFamily="18" charset="0"/>
                <a:ea typeface="Calibri" panose="020F0502020204030204" pitchFamily="34" charset="0"/>
                <a:cs typeface="Times New Roman" panose="02020603050405020304" pitchFamily="18" charset="0"/>
              </a:rPr>
              <a:t>Active Voice:</a:t>
            </a:r>
            <a:r>
              <a:rPr lang="en-US" sz="2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kern="100" dirty="0">
                <a:effectLst/>
                <a:latin typeface="Times New Roman" panose="02020603050405020304" pitchFamily="18" charset="0"/>
                <a:ea typeface="Calibri" panose="020F0502020204030204" pitchFamily="34" charset="0"/>
                <a:cs typeface="Times New Roman" panose="02020603050405020304" pitchFamily="18" charset="0"/>
              </a:rPr>
              <a:t>The program compiles the code every hour.</a:t>
            </a:r>
          </a:p>
          <a:p>
            <a:pPr marL="180340" marR="0">
              <a:lnSpc>
                <a:spcPct val="107000"/>
              </a:lnSpc>
              <a:spcBef>
                <a:spcPts val="0"/>
              </a:spcBef>
              <a:spcAft>
                <a:spcPts val="800"/>
              </a:spcAft>
            </a:pPr>
            <a:r>
              <a:rPr lang="en-US" sz="2200" b="1" kern="100" dirty="0">
                <a:effectLst/>
                <a:latin typeface="Calibri" panose="020F0502020204030204" pitchFamily="34" charset="0"/>
                <a:ea typeface="Calibri" panose="020F0502020204030204" pitchFamily="34" charset="0"/>
                <a:cs typeface="Times New Roman" panose="02020603050405020304" pitchFamily="18" charset="0"/>
              </a:rPr>
              <a:t>Passive Voice: </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The code is compiled every hour.</a:t>
            </a:r>
            <a:endParaRPr lang="ru-RU"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385;p45">
            <a:extLst>
              <a:ext uri="{FF2B5EF4-FFF2-40B4-BE49-F238E27FC236}">
                <a16:creationId xmlns:a16="http://schemas.microsoft.com/office/drawing/2014/main" id="{2C848324-E851-6BA2-7A43-D6B98353939D}"/>
              </a:ext>
            </a:extLst>
          </p:cNvPr>
          <p:cNvSpPr txBox="1">
            <a:spLocks/>
          </p:cNvSpPr>
          <p:nvPr/>
        </p:nvSpPr>
        <p:spPr>
          <a:xfrm>
            <a:off x="710576" y="2987085"/>
            <a:ext cx="7549235" cy="13842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Inconsolata"/>
              <a:buNone/>
              <a:defRPr sz="1800" b="0" i="0" u="none" strike="noStrike" cap="none">
                <a:solidFill>
                  <a:schemeClr val="lt1"/>
                </a:solidFill>
                <a:latin typeface="Inconsolata"/>
                <a:ea typeface="Inconsolata"/>
                <a:cs typeface="Inconsolata"/>
                <a:sym typeface="Inconsolata"/>
              </a:defRPr>
            </a:lvl1pPr>
            <a:lvl2pPr marL="914400" marR="0" lvl="1"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2pPr>
            <a:lvl3pPr marL="1371600" marR="0" lvl="2"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3pPr>
            <a:lvl4pPr marL="1828800" marR="0" lvl="3"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4pPr>
            <a:lvl5pPr marL="2286000" marR="0" lvl="4"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5pPr>
            <a:lvl6pPr marL="2743200" marR="0" lvl="5"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6pPr>
            <a:lvl7pPr marL="3200400" marR="0" lvl="6"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7pPr>
            <a:lvl8pPr marL="3657600" marR="0" lvl="7"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8pPr>
            <a:lvl9pPr marL="4114800" marR="0" lvl="8"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9pPr>
          </a:lstStyle>
          <a:p>
            <a:pPr marL="180340">
              <a:lnSpc>
                <a:spcPct val="107000"/>
              </a:lnSpc>
              <a:spcAft>
                <a:spcPts val="800"/>
              </a:spcAft>
            </a:pPr>
            <a:r>
              <a:rPr lang="en-US" kern="100" dirty="0">
                <a:latin typeface="Times New Roman" panose="02020603050405020304" pitchFamily="18" charset="0"/>
                <a:ea typeface="Calibri" panose="020F0502020204030204" pitchFamily="34" charset="0"/>
                <a:cs typeface="Times New Roman" panose="02020603050405020304" pitchFamily="18" charset="0"/>
              </a:rPr>
              <a:t>In this example, the focus is on the action of compiling, and the subject “the code” becomes the object in the passive construction. This helps computer science students understand how tasks are completed within a system without needing to specify the person (actor) carrying out the action.</a:t>
            </a:r>
            <a:endParaRPr lang="ru-RU" kern="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4734AF23-130E-7EB3-4379-E83CE065535B}"/>
              </a:ext>
            </a:extLst>
          </p:cNvPr>
          <p:cNvCxnSpPr>
            <a:cxnSpLocks/>
          </p:cNvCxnSpPr>
          <p:nvPr/>
        </p:nvCxnSpPr>
        <p:spPr>
          <a:xfrm>
            <a:off x="450233" y="2987085"/>
            <a:ext cx="454265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395" name="Google Shape;395;p45"/>
          <p:cNvGrpSpPr/>
          <p:nvPr/>
        </p:nvGrpSpPr>
        <p:grpSpPr>
          <a:xfrm>
            <a:off x="291650" y="4461246"/>
            <a:ext cx="4775677" cy="143201"/>
            <a:chOff x="215450" y="4461246"/>
            <a:chExt cx="4775677" cy="143201"/>
          </a:xfrm>
        </p:grpSpPr>
        <p:sp>
          <p:nvSpPr>
            <p:cNvPr id="396" name="Google Shape;396;p45"/>
            <p:cNvSpPr/>
            <p:nvPr/>
          </p:nvSpPr>
          <p:spPr>
            <a:xfrm>
              <a:off x="215450" y="4523706"/>
              <a:ext cx="4626789"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5"/>
            <p:cNvSpPr/>
            <p:nvPr/>
          </p:nvSpPr>
          <p:spPr>
            <a:xfrm>
              <a:off x="48422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45"/>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00</a:t>
            </a:r>
            <a:fld id="{00000000-1234-1234-1234-123412341234}" type="slidenum">
              <a:rPr lang="en"/>
              <a:pPr marL="0" lvl="0" indent="0" algn="r" rtl="0">
                <a:spcBef>
                  <a:spcPts val="0"/>
                </a:spcBef>
                <a:spcAft>
                  <a:spcPts val="0"/>
                </a:spcAft>
                <a:buNone/>
              </a:pPr>
              <a:t>14</a:t>
            </a:fld>
            <a:endParaRPr/>
          </a:p>
        </p:txBody>
      </p:sp>
      <p:sp>
        <p:nvSpPr>
          <p:cNvPr id="404" name="Google Shape;404;p45"/>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5;p45">
            <a:extLst>
              <a:ext uri="{FF2B5EF4-FFF2-40B4-BE49-F238E27FC236}">
                <a16:creationId xmlns:a16="http://schemas.microsoft.com/office/drawing/2014/main" id="{705C630F-229F-5934-83E9-930339DE7850}"/>
              </a:ext>
            </a:extLst>
          </p:cNvPr>
          <p:cNvSpPr txBox="1">
            <a:spLocks noGrp="1"/>
          </p:cNvSpPr>
          <p:nvPr>
            <p:ph type="subTitle" idx="1"/>
          </p:nvPr>
        </p:nvSpPr>
        <p:spPr>
          <a:xfrm>
            <a:off x="2297053" y="669215"/>
            <a:ext cx="4549894" cy="471770"/>
          </a:xfrm>
          <a:prstGeom prst="rect">
            <a:avLst/>
          </a:prstGeom>
          <a:ln>
            <a:solidFill>
              <a:schemeClr val="accent6"/>
            </a:solid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Structure: to be (am, is, are) + Past Participle</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Google Shape;385;p45">
            <a:extLst>
              <a:ext uri="{FF2B5EF4-FFF2-40B4-BE49-F238E27FC236}">
                <a16:creationId xmlns:a16="http://schemas.microsoft.com/office/drawing/2014/main" id="{8B4050DD-B3E2-4514-841D-2B36D3E00AC1}"/>
              </a:ext>
            </a:extLst>
          </p:cNvPr>
          <p:cNvSpPr txBox="1">
            <a:spLocks/>
          </p:cNvSpPr>
          <p:nvPr/>
        </p:nvSpPr>
        <p:spPr>
          <a:xfrm>
            <a:off x="3132338" y="1439654"/>
            <a:ext cx="2879324" cy="3376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Inconsolata"/>
              <a:buNone/>
              <a:defRPr sz="1800" b="0" i="0" u="none" strike="noStrike" cap="none">
                <a:solidFill>
                  <a:schemeClr val="lt1"/>
                </a:solidFill>
                <a:latin typeface="Inconsolata"/>
                <a:ea typeface="Inconsolata"/>
                <a:cs typeface="Inconsolata"/>
                <a:sym typeface="Inconsolata"/>
              </a:defRPr>
            </a:lvl1pPr>
            <a:lvl2pPr marL="914400" marR="0" lvl="1"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2pPr>
            <a:lvl3pPr marL="1371600" marR="0" lvl="2"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3pPr>
            <a:lvl4pPr marL="1828800" marR="0" lvl="3"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4pPr>
            <a:lvl5pPr marL="2286000" marR="0" lvl="4"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5pPr>
            <a:lvl6pPr marL="2743200" marR="0" lvl="5"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6pPr>
            <a:lvl7pPr marL="3200400" marR="0" lvl="6"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7pPr>
            <a:lvl8pPr marL="3657600" marR="0" lvl="7"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8pPr>
            <a:lvl9pPr marL="4114800" marR="0" lvl="8"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9pPr>
          </a:lstStyle>
          <a:p>
            <a:pPr marL="0">
              <a:lnSpc>
                <a:spcPct val="107000"/>
              </a:lnSpc>
              <a:spcAft>
                <a:spcPts val="800"/>
              </a:spcAft>
            </a:pPr>
            <a:r>
              <a:rPr lang="en-US" sz="1600" kern="100" dirty="0">
                <a:latin typeface="Times New Roman" panose="02020603050405020304" pitchFamily="18" charset="0"/>
                <a:ea typeface="Calibri" panose="020F0502020204030204" pitchFamily="34" charset="0"/>
                <a:cs typeface="Times New Roman" panose="02020603050405020304" pitchFamily="18" charset="0"/>
              </a:rPr>
              <a:t>Present Simple in Active Voice:</a:t>
            </a:r>
            <a:endParaRPr lang="ru-RU" sz="1600" kern="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6C452A7A-2D1D-CD17-6DC7-241923D6FDB6}"/>
              </a:ext>
            </a:extLst>
          </p:cNvPr>
          <p:cNvGraphicFramePr>
            <a:graphicFrameLocks noGrp="1"/>
          </p:cNvGraphicFramePr>
          <p:nvPr>
            <p:extLst>
              <p:ext uri="{D42A27DB-BD31-4B8C-83A1-F6EECF244321}">
                <p14:modId xmlns:p14="http://schemas.microsoft.com/office/powerpoint/2010/main" val="2530931275"/>
              </p:ext>
            </p:extLst>
          </p:nvPr>
        </p:nvGraphicFramePr>
        <p:xfrm>
          <a:off x="1601405" y="2260075"/>
          <a:ext cx="6096000" cy="1742440"/>
        </p:xfrm>
        <a:graphic>
          <a:graphicData uri="http://schemas.openxmlformats.org/drawingml/2006/table">
            <a:tbl>
              <a:tblPr firstRow="1" bandRow="1">
                <a:tableStyleId>{2BF6B5C4-E663-4A30-9514-FDDA1700B70C}</a:tableStyleId>
              </a:tblPr>
              <a:tblGrid>
                <a:gridCol w="2032000">
                  <a:extLst>
                    <a:ext uri="{9D8B030D-6E8A-4147-A177-3AD203B41FA5}">
                      <a16:colId xmlns:a16="http://schemas.microsoft.com/office/drawing/2014/main" val="737573869"/>
                    </a:ext>
                  </a:extLst>
                </a:gridCol>
                <a:gridCol w="2032000">
                  <a:extLst>
                    <a:ext uri="{9D8B030D-6E8A-4147-A177-3AD203B41FA5}">
                      <a16:colId xmlns:a16="http://schemas.microsoft.com/office/drawing/2014/main" val="3769677710"/>
                    </a:ext>
                  </a:extLst>
                </a:gridCol>
                <a:gridCol w="2032000">
                  <a:extLst>
                    <a:ext uri="{9D8B030D-6E8A-4147-A177-3AD203B41FA5}">
                      <a16:colId xmlns:a16="http://schemas.microsoft.com/office/drawing/2014/main" val="912086908"/>
                    </a:ext>
                  </a:extLst>
                </a:gridCol>
              </a:tblGrid>
              <a:tr h="370840">
                <a:tc>
                  <a:txBody>
                    <a:bodyPr/>
                    <a:lstStyle/>
                    <a:p>
                      <a:pPr algn="ctr"/>
                      <a:r>
                        <a:rPr lang="en-US" b="1" dirty="0">
                          <a:solidFill>
                            <a:schemeClr val="bg1"/>
                          </a:solidFill>
                        </a:rPr>
                        <a:t>Affirmative sentence</a:t>
                      </a:r>
                      <a:endParaRPr lang="ru-RU" b="1" dirty="0">
                        <a:solidFill>
                          <a:schemeClr val="bg1"/>
                        </a:solidFill>
                      </a:endParaRPr>
                    </a:p>
                  </a:txBody>
                  <a:tcPr/>
                </a:tc>
                <a:tc>
                  <a:txBody>
                    <a:bodyPr/>
                    <a:lstStyle/>
                    <a:p>
                      <a:pPr algn="ctr"/>
                      <a:r>
                        <a:rPr lang="en-US" sz="1400" b="1" i="0" u="none" strike="noStrike" cap="none" dirty="0">
                          <a:solidFill>
                            <a:schemeClr val="bg1"/>
                          </a:solidFill>
                          <a:effectLst/>
                          <a:latin typeface="Arial"/>
                          <a:ea typeface="Arial"/>
                          <a:cs typeface="Arial"/>
                          <a:sym typeface="Arial"/>
                        </a:rPr>
                        <a:t>Negative sentence</a:t>
                      </a:r>
                      <a:endParaRPr lang="ru-RU" b="1" dirty="0">
                        <a:solidFill>
                          <a:schemeClr val="bg1"/>
                        </a:solidFill>
                      </a:endParaRPr>
                    </a:p>
                  </a:txBody>
                  <a:tcPr/>
                </a:tc>
                <a:tc>
                  <a:txBody>
                    <a:bodyPr/>
                    <a:lstStyle/>
                    <a:p>
                      <a:pPr marL="0" marR="0" algn="ctr">
                        <a:lnSpc>
                          <a:spcPct val="107000"/>
                        </a:lnSpc>
                        <a:spcBef>
                          <a:spcPts val="0"/>
                        </a:spcBef>
                        <a:spcAft>
                          <a:spcPts val="800"/>
                        </a:spcAft>
                      </a:pPr>
                      <a:r>
                        <a:rPr lang="en-US" sz="1400" b="1" i="0" u="none" strike="noStrike" cap="none" dirty="0">
                          <a:solidFill>
                            <a:schemeClr val="bg1"/>
                          </a:solidFill>
                          <a:effectLst/>
                          <a:latin typeface="Arial"/>
                          <a:ea typeface="Arial"/>
                          <a:cs typeface="Arial"/>
                          <a:sym typeface="Arial"/>
                        </a:rPr>
                        <a:t>Interrogative sentence</a:t>
                      </a:r>
                      <a:endParaRPr lang="ru-RU" sz="11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7138921"/>
                  </a:ext>
                </a:extLst>
              </a:tr>
              <a:tr h="370840">
                <a:tc>
                  <a:txBody>
                    <a:bodyPr/>
                    <a:lstStyle/>
                    <a:p>
                      <a:pPr algn="ctr"/>
                      <a:r>
                        <a:rPr lang="en-US" sz="1400" b="0" i="0" u="none" strike="noStrike" cap="none" dirty="0">
                          <a:solidFill>
                            <a:schemeClr val="bg1"/>
                          </a:solidFill>
                          <a:effectLst/>
                          <a:latin typeface="Arial"/>
                          <a:ea typeface="Arial"/>
                          <a:cs typeface="Arial"/>
                          <a:sym typeface="Arial"/>
                        </a:rPr>
                        <a:t>I (you, we, they) load the computer every day.</a:t>
                      </a:r>
                    </a:p>
                    <a:p>
                      <a:pPr algn="ctr"/>
                      <a:endParaRPr lang="ru-RU"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She (he, it) loads the computer every day.</a:t>
                      </a:r>
                      <a:endParaRPr lang="ru-RU" dirty="0">
                        <a:solidFill>
                          <a:schemeClr val="bg1"/>
                        </a:solidFill>
                      </a:endParaRPr>
                    </a:p>
                  </a:txBody>
                  <a:tcPr/>
                </a:tc>
                <a:tc>
                  <a:txBody>
                    <a:bodyPr/>
                    <a:lstStyle/>
                    <a:p>
                      <a:pPr algn="ctr"/>
                      <a:r>
                        <a:rPr lang="en-US" sz="1400" b="0" i="0" u="none" strike="noStrike" cap="none" dirty="0">
                          <a:solidFill>
                            <a:schemeClr val="bg1"/>
                          </a:solidFill>
                          <a:effectLst/>
                          <a:latin typeface="Arial"/>
                          <a:ea typeface="Arial"/>
                          <a:cs typeface="Arial"/>
                          <a:sym typeface="Arial"/>
                        </a:rPr>
                        <a:t>I don’t load the computer every day.</a:t>
                      </a:r>
                    </a:p>
                    <a:p>
                      <a:pPr algn="ctr"/>
                      <a:endParaRPr lang="en-US" sz="1400" b="0" i="0" u="none" strike="noStrike" cap="none" dirty="0">
                        <a:solidFill>
                          <a:schemeClr val="bg1"/>
                        </a:solidFill>
                        <a:effectLst/>
                        <a:latin typeface="Arial"/>
                        <a:ea typeface="Arial"/>
                        <a:cs typeface="Arial"/>
                        <a:sym typeface="Arial"/>
                      </a:endParaRPr>
                    </a:p>
                    <a:p>
                      <a:pPr algn="ctr"/>
                      <a:endParaRPr lang="ru-RU"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She doesn’t load the computer every day.</a:t>
                      </a:r>
                      <a:endParaRPr lang="ru-RU" dirty="0">
                        <a:solidFill>
                          <a:schemeClr val="bg1"/>
                        </a:solidFill>
                      </a:endParaRPr>
                    </a:p>
                  </a:txBody>
                  <a:tcPr/>
                </a:tc>
                <a:tc>
                  <a:txBody>
                    <a:bodyPr/>
                    <a:lstStyle/>
                    <a:p>
                      <a:pPr algn="ctr"/>
                      <a:r>
                        <a:rPr lang="en-US" sz="1400" b="0" i="0" u="none" strike="noStrike" cap="none" dirty="0">
                          <a:solidFill>
                            <a:schemeClr val="bg1"/>
                          </a:solidFill>
                          <a:effectLst/>
                          <a:latin typeface="Arial"/>
                          <a:ea typeface="Arial"/>
                          <a:cs typeface="Arial"/>
                          <a:sym typeface="Arial"/>
                        </a:rPr>
                        <a:t>Do you load the computer every day?</a:t>
                      </a:r>
                    </a:p>
                    <a:p>
                      <a:pPr algn="ctr"/>
                      <a:endParaRPr lang="en-US" sz="1400" b="0" i="0" u="none" strike="noStrike" cap="none" dirty="0">
                        <a:solidFill>
                          <a:schemeClr val="bg1"/>
                        </a:solidFill>
                        <a:effectLst/>
                        <a:latin typeface="Arial"/>
                        <a:ea typeface="Arial"/>
                        <a:cs typeface="Arial"/>
                        <a:sym typeface="Arial"/>
                      </a:endParaRPr>
                    </a:p>
                    <a:p>
                      <a:pPr algn="ctr"/>
                      <a:endParaRPr lang="ru-RU"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Does she load the computer every day?</a:t>
                      </a:r>
                      <a:endParaRPr lang="ru-RU" dirty="0">
                        <a:solidFill>
                          <a:schemeClr val="bg1"/>
                        </a:solidFill>
                      </a:endParaRPr>
                    </a:p>
                  </a:txBody>
                  <a:tcPr/>
                </a:tc>
                <a:extLst>
                  <a:ext uri="{0D108BD9-81ED-4DB2-BD59-A6C34878D82A}">
                    <a16:rowId xmlns:a16="http://schemas.microsoft.com/office/drawing/2014/main" val="697038219"/>
                  </a:ext>
                </a:extLst>
              </a:tr>
            </a:tbl>
          </a:graphicData>
        </a:graphic>
      </p:graphicFrame>
    </p:spTree>
    <p:extLst>
      <p:ext uri="{BB962C8B-B14F-4D97-AF65-F5344CB8AC3E}">
        <p14:creationId xmlns:p14="http://schemas.microsoft.com/office/powerpoint/2010/main" val="732324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395" name="Google Shape;395;p45"/>
          <p:cNvGrpSpPr/>
          <p:nvPr/>
        </p:nvGrpSpPr>
        <p:grpSpPr>
          <a:xfrm>
            <a:off x="291650" y="4461246"/>
            <a:ext cx="4775677" cy="143201"/>
            <a:chOff x="215450" y="4461246"/>
            <a:chExt cx="4775677" cy="143201"/>
          </a:xfrm>
        </p:grpSpPr>
        <p:sp>
          <p:nvSpPr>
            <p:cNvPr id="396" name="Google Shape;396;p45"/>
            <p:cNvSpPr/>
            <p:nvPr/>
          </p:nvSpPr>
          <p:spPr>
            <a:xfrm>
              <a:off x="215450" y="4523706"/>
              <a:ext cx="4626789"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5"/>
            <p:cNvSpPr/>
            <p:nvPr/>
          </p:nvSpPr>
          <p:spPr>
            <a:xfrm>
              <a:off x="48422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45"/>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00</a:t>
            </a:r>
            <a:fld id="{00000000-1234-1234-1234-123412341234}" type="slidenum">
              <a:rPr lang="en"/>
              <a:pPr marL="0" lvl="0" indent="0" algn="r" rtl="0">
                <a:spcBef>
                  <a:spcPts val="0"/>
                </a:spcBef>
                <a:spcAft>
                  <a:spcPts val="0"/>
                </a:spcAft>
                <a:buNone/>
              </a:pPr>
              <a:t>15</a:t>
            </a:fld>
            <a:endParaRPr/>
          </a:p>
        </p:txBody>
      </p:sp>
      <p:sp>
        <p:nvSpPr>
          <p:cNvPr id="404" name="Google Shape;404;p45"/>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5;p45">
            <a:extLst>
              <a:ext uri="{FF2B5EF4-FFF2-40B4-BE49-F238E27FC236}">
                <a16:creationId xmlns:a16="http://schemas.microsoft.com/office/drawing/2014/main" id="{705C630F-229F-5934-83E9-930339DE7850}"/>
              </a:ext>
            </a:extLst>
          </p:cNvPr>
          <p:cNvSpPr txBox="1">
            <a:spLocks noGrp="1"/>
          </p:cNvSpPr>
          <p:nvPr>
            <p:ph type="subTitle" idx="1"/>
          </p:nvPr>
        </p:nvSpPr>
        <p:spPr>
          <a:xfrm>
            <a:off x="2297053" y="669215"/>
            <a:ext cx="4549894" cy="471770"/>
          </a:xfrm>
          <a:prstGeom prst="rect">
            <a:avLst/>
          </a:prstGeom>
          <a:ln>
            <a:solidFill>
              <a:schemeClr val="accent6"/>
            </a:solidFill>
          </a:ln>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Structure: to be (am, is, are) + Past Participle</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Google Shape;385;p45">
            <a:extLst>
              <a:ext uri="{FF2B5EF4-FFF2-40B4-BE49-F238E27FC236}">
                <a16:creationId xmlns:a16="http://schemas.microsoft.com/office/drawing/2014/main" id="{8B4050DD-B3E2-4514-841D-2B36D3E00AC1}"/>
              </a:ext>
            </a:extLst>
          </p:cNvPr>
          <p:cNvSpPr txBox="1">
            <a:spLocks/>
          </p:cNvSpPr>
          <p:nvPr/>
        </p:nvSpPr>
        <p:spPr>
          <a:xfrm>
            <a:off x="3132338" y="1179434"/>
            <a:ext cx="2879324" cy="3376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Inconsolata"/>
              <a:buNone/>
              <a:defRPr sz="1800" b="0" i="0" u="none" strike="noStrike" cap="none">
                <a:solidFill>
                  <a:schemeClr val="lt1"/>
                </a:solidFill>
                <a:latin typeface="Inconsolata"/>
                <a:ea typeface="Inconsolata"/>
                <a:cs typeface="Inconsolata"/>
                <a:sym typeface="Inconsolata"/>
              </a:defRPr>
            </a:lvl1pPr>
            <a:lvl2pPr marL="914400" marR="0" lvl="1"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2pPr>
            <a:lvl3pPr marL="1371600" marR="0" lvl="2"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3pPr>
            <a:lvl4pPr marL="1828800" marR="0" lvl="3"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4pPr>
            <a:lvl5pPr marL="2286000" marR="0" lvl="4"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5pPr>
            <a:lvl6pPr marL="2743200" marR="0" lvl="5"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6pPr>
            <a:lvl7pPr marL="3200400" marR="0" lvl="6"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7pPr>
            <a:lvl8pPr marL="3657600" marR="0" lvl="7"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8pPr>
            <a:lvl9pPr marL="4114800" marR="0" lvl="8" indent="-317500" algn="ctr"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9pPr>
          </a:lstStyle>
          <a:p>
            <a:pPr marL="0">
              <a:lnSpc>
                <a:spcPct val="107000"/>
              </a:lnSpc>
              <a:spcAft>
                <a:spcPts val="800"/>
              </a:spcAft>
            </a:pPr>
            <a:r>
              <a:rPr lang="en-US" sz="1600" kern="100" dirty="0">
                <a:latin typeface="Times New Roman" panose="02020603050405020304" pitchFamily="18" charset="0"/>
                <a:ea typeface="Calibri" panose="020F0502020204030204" pitchFamily="34" charset="0"/>
                <a:cs typeface="Times New Roman" panose="02020603050405020304" pitchFamily="18" charset="0"/>
              </a:rPr>
              <a:t>Present Simple in Passive Voice:</a:t>
            </a:r>
            <a:endParaRPr lang="ru-RU" sz="1600" kern="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6C452A7A-2D1D-CD17-6DC7-241923D6FDB6}"/>
              </a:ext>
            </a:extLst>
          </p:cNvPr>
          <p:cNvGraphicFramePr>
            <a:graphicFrameLocks noGrp="1"/>
          </p:cNvGraphicFramePr>
          <p:nvPr>
            <p:extLst>
              <p:ext uri="{D42A27DB-BD31-4B8C-83A1-F6EECF244321}">
                <p14:modId xmlns:p14="http://schemas.microsoft.com/office/powerpoint/2010/main" val="1459622184"/>
              </p:ext>
            </p:extLst>
          </p:nvPr>
        </p:nvGraphicFramePr>
        <p:xfrm>
          <a:off x="1527875" y="1629175"/>
          <a:ext cx="6096000" cy="2809240"/>
        </p:xfrm>
        <a:graphic>
          <a:graphicData uri="http://schemas.openxmlformats.org/drawingml/2006/table">
            <a:tbl>
              <a:tblPr firstRow="1" bandRow="1">
                <a:tableStyleId>{2BF6B5C4-E663-4A30-9514-FDDA1700B70C}</a:tableStyleId>
              </a:tblPr>
              <a:tblGrid>
                <a:gridCol w="2032000">
                  <a:extLst>
                    <a:ext uri="{9D8B030D-6E8A-4147-A177-3AD203B41FA5}">
                      <a16:colId xmlns:a16="http://schemas.microsoft.com/office/drawing/2014/main" val="737573869"/>
                    </a:ext>
                  </a:extLst>
                </a:gridCol>
                <a:gridCol w="2032000">
                  <a:extLst>
                    <a:ext uri="{9D8B030D-6E8A-4147-A177-3AD203B41FA5}">
                      <a16:colId xmlns:a16="http://schemas.microsoft.com/office/drawing/2014/main" val="3769677710"/>
                    </a:ext>
                  </a:extLst>
                </a:gridCol>
                <a:gridCol w="2032000">
                  <a:extLst>
                    <a:ext uri="{9D8B030D-6E8A-4147-A177-3AD203B41FA5}">
                      <a16:colId xmlns:a16="http://schemas.microsoft.com/office/drawing/2014/main" val="912086908"/>
                    </a:ext>
                  </a:extLst>
                </a:gridCol>
              </a:tblGrid>
              <a:tr h="370840">
                <a:tc>
                  <a:txBody>
                    <a:bodyPr/>
                    <a:lstStyle/>
                    <a:p>
                      <a:pPr algn="ctr"/>
                      <a:r>
                        <a:rPr lang="en-US" b="1" dirty="0">
                          <a:solidFill>
                            <a:schemeClr val="bg1"/>
                          </a:solidFill>
                        </a:rPr>
                        <a:t>Affirmative sentence</a:t>
                      </a:r>
                      <a:endParaRPr lang="ru-RU" b="1" dirty="0">
                        <a:solidFill>
                          <a:schemeClr val="bg1"/>
                        </a:solidFill>
                      </a:endParaRPr>
                    </a:p>
                  </a:txBody>
                  <a:tcPr/>
                </a:tc>
                <a:tc>
                  <a:txBody>
                    <a:bodyPr/>
                    <a:lstStyle/>
                    <a:p>
                      <a:pPr algn="ctr"/>
                      <a:r>
                        <a:rPr lang="en-US" sz="1400" b="1" i="0" u="none" strike="noStrike" cap="none" dirty="0">
                          <a:solidFill>
                            <a:schemeClr val="bg1"/>
                          </a:solidFill>
                          <a:effectLst/>
                          <a:latin typeface="Arial"/>
                          <a:ea typeface="Arial"/>
                          <a:cs typeface="Arial"/>
                          <a:sym typeface="Arial"/>
                        </a:rPr>
                        <a:t>Negative sentence</a:t>
                      </a:r>
                      <a:endParaRPr lang="ru-RU" b="1" dirty="0">
                        <a:solidFill>
                          <a:schemeClr val="bg1"/>
                        </a:solidFill>
                      </a:endParaRPr>
                    </a:p>
                  </a:txBody>
                  <a:tcPr/>
                </a:tc>
                <a:tc>
                  <a:txBody>
                    <a:bodyPr/>
                    <a:lstStyle/>
                    <a:p>
                      <a:pPr marL="0" marR="0" algn="ctr">
                        <a:lnSpc>
                          <a:spcPct val="107000"/>
                        </a:lnSpc>
                        <a:spcBef>
                          <a:spcPts val="0"/>
                        </a:spcBef>
                        <a:spcAft>
                          <a:spcPts val="800"/>
                        </a:spcAft>
                      </a:pPr>
                      <a:r>
                        <a:rPr lang="en-US" sz="1400" b="1" i="0" u="none" strike="noStrike" cap="none" dirty="0">
                          <a:solidFill>
                            <a:schemeClr val="bg1"/>
                          </a:solidFill>
                          <a:effectLst/>
                          <a:latin typeface="Arial"/>
                          <a:ea typeface="Arial"/>
                          <a:cs typeface="Arial"/>
                          <a:sym typeface="Arial"/>
                        </a:rPr>
                        <a:t>Interrogative sentence</a:t>
                      </a:r>
                      <a:endParaRPr lang="ru-RU" sz="11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7138921"/>
                  </a:ext>
                </a:extLst>
              </a:tr>
              <a:tr h="370840">
                <a:tc>
                  <a:txBody>
                    <a:bodyPr/>
                    <a:lstStyle/>
                    <a:p>
                      <a:pPr algn="ctr"/>
                      <a:r>
                        <a:rPr lang="en-US" sz="1400" b="0" i="0" u="none" strike="noStrike" cap="none" dirty="0">
                          <a:solidFill>
                            <a:schemeClr val="bg1"/>
                          </a:solidFill>
                          <a:effectLst/>
                          <a:latin typeface="Arial"/>
                          <a:ea typeface="Arial"/>
                          <a:cs typeface="Arial"/>
                          <a:sym typeface="Arial"/>
                        </a:rPr>
                        <a:t>I am asked to load the computer every day.</a:t>
                      </a:r>
                    </a:p>
                    <a:p>
                      <a:pPr algn="ctr"/>
                      <a:endParaRPr lang="en-US"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You (we, they) are asked to load the computer every day.</a:t>
                      </a:r>
                    </a:p>
                    <a:p>
                      <a:pPr algn="ctr"/>
                      <a:endParaRPr lang="en-US"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She (he, it) is asked to load the computer every day.</a:t>
                      </a:r>
                    </a:p>
                  </a:txBody>
                  <a:tcPr/>
                </a:tc>
                <a:tc>
                  <a:txBody>
                    <a:bodyPr/>
                    <a:lstStyle/>
                    <a:p>
                      <a:pPr algn="ctr"/>
                      <a:r>
                        <a:rPr lang="en-US" sz="1400" b="0" i="0" u="none" strike="noStrike" cap="none" dirty="0">
                          <a:solidFill>
                            <a:schemeClr val="bg1"/>
                          </a:solidFill>
                          <a:effectLst/>
                          <a:latin typeface="Arial"/>
                          <a:ea typeface="Arial"/>
                          <a:cs typeface="Arial"/>
                          <a:sym typeface="Arial"/>
                        </a:rPr>
                        <a:t>I am not asked to load the computer every day.</a:t>
                      </a:r>
                    </a:p>
                    <a:p>
                      <a:pPr algn="ctr"/>
                      <a:endParaRPr lang="en-US"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You (we, they) are not asked to load the computer every day.</a:t>
                      </a:r>
                    </a:p>
                    <a:p>
                      <a:pPr algn="ctr"/>
                      <a:endParaRPr lang="en-US"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She (he, it) is not asked to load the computer every day.</a:t>
                      </a:r>
                    </a:p>
                  </a:txBody>
                  <a:tcPr/>
                </a:tc>
                <a:tc>
                  <a:txBody>
                    <a:bodyPr/>
                    <a:lstStyle/>
                    <a:p>
                      <a:pPr algn="ctr"/>
                      <a:r>
                        <a:rPr lang="en-US" sz="1400" b="0" i="0" u="none" strike="noStrike" cap="none" dirty="0">
                          <a:solidFill>
                            <a:schemeClr val="bg1"/>
                          </a:solidFill>
                          <a:effectLst/>
                          <a:latin typeface="Arial"/>
                          <a:ea typeface="Arial"/>
                          <a:cs typeface="Arial"/>
                          <a:sym typeface="Arial"/>
                        </a:rPr>
                        <a:t>Am I asked to load the computer every day?</a:t>
                      </a:r>
                    </a:p>
                    <a:p>
                      <a:pPr algn="ctr"/>
                      <a:endParaRPr lang="en-US"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Are you (we, they) asked to load the computer every day?</a:t>
                      </a:r>
                    </a:p>
                    <a:p>
                      <a:pPr algn="ctr"/>
                      <a:endParaRPr lang="en-US" sz="1400" b="0" i="0" u="none" strike="noStrike" cap="none" dirty="0">
                        <a:solidFill>
                          <a:schemeClr val="bg1"/>
                        </a:solidFill>
                        <a:effectLst/>
                        <a:latin typeface="Arial"/>
                        <a:ea typeface="Arial"/>
                        <a:cs typeface="Arial"/>
                        <a:sym typeface="Arial"/>
                      </a:endParaRPr>
                    </a:p>
                    <a:p>
                      <a:pPr algn="ctr"/>
                      <a:r>
                        <a:rPr lang="en-US" sz="1400" b="0" i="0" u="none" strike="noStrike" cap="none" dirty="0">
                          <a:solidFill>
                            <a:schemeClr val="bg1"/>
                          </a:solidFill>
                          <a:effectLst/>
                          <a:latin typeface="Arial"/>
                          <a:ea typeface="Arial"/>
                          <a:cs typeface="Arial"/>
                          <a:sym typeface="Arial"/>
                        </a:rPr>
                        <a:t>Is she (he, it) asked to load the computer every day?</a:t>
                      </a:r>
                    </a:p>
                  </a:txBody>
                  <a:tcPr/>
                </a:tc>
                <a:extLst>
                  <a:ext uri="{0D108BD9-81ED-4DB2-BD59-A6C34878D82A}">
                    <a16:rowId xmlns:a16="http://schemas.microsoft.com/office/drawing/2014/main" val="697038219"/>
                  </a:ext>
                </a:extLst>
              </a:tr>
            </a:tbl>
          </a:graphicData>
        </a:graphic>
      </p:graphicFrame>
    </p:spTree>
    <p:extLst>
      <p:ext uri="{BB962C8B-B14F-4D97-AF65-F5344CB8AC3E}">
        <p14:creationId xmlns:p14="http://schemas.microsoft.com/office/powerpoint/2010/main" val="173317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A4CA-15BC-ADB8-AF0C-29A12A1FDC7C}"/>
              </a:ext>
            </a:extLst>
          </p:cNvPr>
          <p:cNvSpPr>
            <a:spLocks noGrp="1"/>
          </p:cNvSpPr>
          <p:nvPr>
            <p:ph type="title"/>
          </p:nvPr>
        </p:nvSpPr>
        <p:spPr/>
        <p:txBody>
          <a:bodyPr/>
          <a:lstStyle/>
          <a:p>
            <a:r>
              <a:rPr lang="en-US" sz="2400" dirty="0"/>
              <a:t>Convert the sentences from Active to Passive or Passive to Active</a:t>
            </a:r>
          </a:p>
        </p:txBody>
      </p:sp>
      <p:sp>
        <p:nvSpPr>
          <p:cNvPr id="4" name="Rectangle 1">
            <a:extLst>
              <a:ext uri="{FF2B5EF4-FFF2-40B4-BE49-F238E27FC236}">
                <a16:creationId xmlns:a16="http://schemas.microsoft.com/office/drawing/2014/main" id="{52058635-15A6-05FD-0412-B8660E598F3B}"/>
              </a:ext>
            </a:extLst>
          </p:cNvPr>
          <p:cNvSpPr>
            <a:spLocks noGrp="1" noChangeArrowheads="1"/>
          </p:cNvSpPr>
          <p:nvPr>
            <p:ph type="body" idx="1"/>
          </p:nvPr>
        </p:nvSpPr>
        <p:spPr bwMode="auto">
          <a:xfrm>
            <a:off x="514350" y="1096356"/>
            <a:ext cx="814959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bg1"/>
                </a:solidFill>
                <a:effectLst/>
                <a:latin typeface="Arial" panose="020B0604020202020204" pitchFamily="34" charset="0"/>
              </a:rPr>
              <a:t>Active:</a:t>
            </a:r>
            <a:r>
              <a:rPr kumimoji="0" lang="en-US" altLang="en-US" sz="2000" b="0" i="0" u="none" strike="noStrike" cap="none" normalizeH="0" baseline="0" dirty="0">
                <a:ln>
                  <a:noFill/>
                </a:ln>
                <a:solidFill>
                  <a:schemeClr val="bg1"/>
                </a:solidFill>
                <a:effectLst/>
                <a:latin typeface="Arial" panose="020B0604020202020204" pitchFamily="34" charset="0"/>
              </a:rPr>
              <a:t> The developer writes the code.</a:t>
            </a:r>
            <a:br>
              <a:rPr kumimoji="0" lang="en-US" altLang="en-US" sz="2000" b="0" i="0" u="none" strike="noStrike" cap="none" normalizeH="0" baseline="0" dirty="0">
                <a:ln>
                  <a:noFill/>
                </a:ln>
                <a:solidFill>
                  <a:schemeClr val="bg1"/>
                </a:solidFill>
                <a:effectLst/>
                <a:latin typeface="Arial" panose="020B0604020202020204" pitchFamily="34" charset="0"/>
              </a:rPr>
            </a:br>
            <a:r>
              <a:rPr kumimoji="0" lang="en-US" altLang="en-US" sz="2000" b="1" i="0" u="none" strike="noStrike" cap="none" normalizeH="0" baseline="0" dirty="0">
                <a:ln>
                  <a:noFill/>
                </a:ln>
                <a:solidFill>
                  <a:schemeClr val="bg1"/>
                </a:solidFill>
                <a:effectLst/>
                <a:latin typeface="Arial" panose="020B0604020202020204" pitchFamily="34" charset="0"/>
              </a:rPr>
              <a:t>Passive:</a:t>
            </a:r>
            <a:r>
              <a:rPr kumimoji="0" lang="en-US" altLang="en-US" sz="2000" b="0" i="0" u="none" strike="noStrike" cap="none" normalizeH="0" baseline="0" dirty="0">
                <a:ln>
                  <a:noFill/>
                </a:ln>
                <a:solidFill>
                  <a:schemeClr val="bg1"/>
                </a:solidFill>
                <a:effectLst/>
                <a:latin typeface="Arial" panose="020B0604020202020204" pitchFamily="34" charset="0"/>
              </a:rPr>
              <a:t> The code </a:t>
            </a:r>
            <a:r>
              <a:rPr kumimoji="0" lang="en-US" altLang="en-US" sz="2000" b="1" i="0" u="none" strike="noStrike" cap="none" normalizeH="0" baseline="0" dirty="0">
                <a:ln>
                  <a:noFill/>
                </a:ln>
                <a:solidFill>
                  <a:schemeClr val="bg1"/>
                </a:solidFill>
                <a:effectLst/>
                <a:latin typeface="Arial" panose="020B0604020202020204" pitchFamily="34" charset="0"/>
              </a:rPr>
              <a:t>______</a:t>
            </a:r>
            <a:r>
              <a:rPr kumimoji="0" lang="en-US" altLang="en-US" sz="2000" b="0" i="0" u="none" strike="noStrike" cap="none" normalizeH="0" baseline="0" dirty="0">
                <a:ln>
                  <a:noFill/>
                </a:ln>
                <a:solidFill>
                  <a:schemeClr val="bg1"/>
                </a:solidFill>
                <a:effectLst/>
                <a:latin typeface="Arial" panose="020B0604020202020204" pitchFamily="34" charset="0"/>
              </a:rPr>
              <a:t> by the developer.</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bg1"/>
                </a:solidFill>
                <a:effectLst/>
                <a:latin typeface="Arial" panose="020B0604020202020204" pitchFamily="34" charset="0"/>
              </a:rPr>
              <a:t>Active:</a:t>
            </a:r>
            <a:r>
              <a:rPr kumimoji="0" lang="en-US" altLang="en-US" sz="2000" b="0" i="0" u="none" strike="noStrike" cap="none" normalizeH="0" baseline="0" dirty="0">
                <a:ln>
                  <a:noFill/>
                </a:ln>
                <a:solidFill>
                  <a:schemeClr val="bg1"/>
                </a:solidFill>
                <a:effectLst/>
                <a:latin typeface="Arial" panose="020B0604020202020204" pitchFamily="34" charset="0"/>
              </a:rPr>
              <a:t> The IT team maintains the server.</a:t>
            </a:r>
            <a:br>
              <a:rPr kumimoji="0" lang="en-US" altLang="en-US" sz="2000" b="0" i="0" u="none" strike="noStrike" cap="none" normalizeH="0" baseline="0" dirty="0">
                <a:ln>
                  <a:noFill/>
                </a:ln>
                <a:solidFill>
                  <a:schemeClr val="bg1"/>
                </a:solidFill>
                <a:effectLst/>
                <a:latin typeface="Arial" panose="020B0604020202020204" pitchFamily="34" charset="0"/>
              </a:rPr>
            </a:br>
            <a:r>
              <a:rPr kumimoji="0" lang="en-US" altLang="en-US" sz="2000" b="1" i="0" u="none" strike="noStrike" cap="none" normalizeH="0" baseline="0" dirty="0">
                <a:ln>
                  <a:noFill/>
                </a:ln>
                <a:solidFill>
                  <a:schemeClr val="bg1"/>
                </a:solidFill>
                <a:effectLst/>
                <a:latin typeface="Arial" panose="020B0604020202020204" pitchFamily="34" charset="0"/>
              </a:rPr>
              <a:t>Passive:</a:t>
            </a:r>
            <a:r>
              <a:rPr kumimoji="0" lang="en-US" altLang="en-US" sz="2000" b="0" i="0" u="none" strike="noStrike" cap="none" normalizeH="0" baseline="0" dirty="0">
                <a:ln>
                  <a:noFill/>
                </a:ln>
                <a:solidFill>
                  <a:schemeClr val="bg1"/>
                </a:solidFill>
                <a:effectLst/>
                <a:latin typeface="Arial" panose="020B0604020202020204" pitchFamily="34" charset="0"/>
              </a:rPr>
              <a:t> The server </a:t>
            </a:r>
            <a:r>
              <a:rPr kumimoji="0" lang="en-US" altLang="en-US" sz="2000" b="1" i="0" u="none" strike="noStrike" cap="none" normalizeH="0" baseline="0" dirty="0">
                <a:ln>
                  <a:noFill/>
                </a:ln>
                <a:solidFill>
                  <a:schemeClr val="bg1"/>
                </a:solidFill>
                <a:effectLst/>
                <a:latin typeface="Arial" panose="020B0604020202020204" pitchFamily="34" charset="0"/>
              </a:rPr>
              <a:t>______</a:t>
            </a:r>
            <a:r>
              <a:rPr kumimoji="0" lang="en-US" altLang="en-US" sz="2000" b="0" i="0" u="none" strike="noStrike" cap="none" normalizeH="0" baseline="0" dirty="0">
                <a:ln>
                  <a:noFill/>
                </a:ln>
                <a:solidFill>
                  <a:schemeClr val="bg1"/>
                </a:solidFill>
                <a:effectLst/>
                <a:latin typeface="Arial" panose="020B0604020202020204" pitchFamily="34" charset="0"/>
              </a:rPr>
              <a:t>       by the IT team.</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bg1"/>
                </a:solidFill>
                <a:effectLst/>
                <a:latin typeface="Arial" panose="020B0604020202020204" pitchFamily="34" charset="0"/>
              </a:rPr>
              <a:t>Passive:</a:t>
            </a:r>
            <a:r>
              <a:rPr kumimoji="0" lang="en-US" altLang="en-US" sz="2000" b="0" i="0" u="none" strike="noStrike" cap="none" normalizeH="0" baseline="0" dirty="0">
                <a:ln>
                  <a:noFill/>
                </a:ln>
                <a:solidFill>
                  <a:schemeClr val="bg1"/>
                </a:solidFill>
                <a:effectLst/>
                <a:latin typeface="Arial" panose="020B0604020202020204" pitchFamily="34" charset="0"/>
              </a:rPr>
              <a:t> The emails are sent automatically.</a:t>
            </a:r>
            <a:br>
              <a:rPr kumimoji="0" lang="en-US" altLang="en-US" sz="2000" b="0" i="0" u="none" strike="noStrike" cap="none" normalizeH="0" baseline="0" dirty="0">
                <a:ln>
                  <a:noFill/>
                </a:ln>
                <a:solidFill>
                  <a:schemeClr val="bg1"/>
                </a:solidFill>
                <a:effectLst/>
                <a:latin typeface="Arial" panose="020B0604020202020204" pitchFamily="34" charset="0"/>
              </a:rPr>
            </a:br>
            <a:r>
              <a:rPr kumimoji="0" lang="en-US" altLang="en-US" sz="2000" b="1" i="0" u="none" strike="noStrike" cap="none" normalizeH="0" baseline="0" dirty="0">
                <a:ln>
                  <a:noFill/>
                </a:ln>
                <a:solidFill>
                  <a:schemeClr val="bg1"/>
                </a:solidFill>
                <a:effectLst/>
                <a:latin typeface="Arial" panose="020B0604020202020204" pitchFamily="34" charset="0"/>
              </a:rPr>
              <a:t>Active:</a:t>
            </a:r>
            <a:r>
              <a:rPr kumimoji="0" lang="en-US" altLang="en-US" sz="2000" b="0" i="0" u="none" strike="noStrike" cap="none" normalizeH="0" baseline="0" dirty="0">
                <a:ln>
                  <a:noFill/>
                </a:ln>
                <a:solidFill>
                  <a:schemeClr val="bg1"/>
                </a:solidFill>
                <a:effectLst/>
                <a:latin typeface="Arial" panose="020B0604020202020204" pitchFamily="34" charset="0"/>
              </a:rPr>
              <a:t> The system </a:t>
            </a:r>
            <a:r>
              <a:rPr kumimoji="0" lang="en-US" altLang="en-US" sz="2000" b="1" i="0" u="none" strike="noStrike" cap="none" normalizeH="0" baseline="0" dirty="0">
                <a:ln>
                  <a:noFill/>
                </a:ln>
                <a:solidFill>
                  <a:schemeClr val="bg1"/>
                </a:solidFill>
                <a:effectLst/>
                <a:latin typeface="Arial" panose="020B0604020202020204" pitchFamily="34" charset="0"/>
              </a:rPr>
              <a:t>______</a:t>
            </a:r>
            <a:r>
              <a:rPr kumimoji="0" lang="en-US" altLang="en-US" sz="2000" b="0" i="0" u="none" strike="noStrike" cap="none" normalizeH="0" baseline="0" dirty="0">
                <a:ln>
                  <a:noFill/>
                </a:ln>
                <a:solidFill>
                  <a:schemeClr val="bg1"/>
                </a:solidFill>
                <a:effectLst/>
                <a:latin typeface="Arial" panose="020B0604020202020204" pitchFamily="34" charset="0"/>
              </a:rPr>
              <a:t> the emails automatically.</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bg1"/>
                </a:solidFill>
                <a:effectLst/>
                <a:latin typeface="Arial" panose="020B0604020202020204" pitchFamily="34" charset="0"/>
              </a:rPr>
              <a:t>Active:</a:t>
            </a:r>
            <a:r>
              <a:rPr kumimoji="0" lang="en-US" altLang="en-US" sz="2000" b="0" i="0" u="none" strike="noStrike" cap="none" normalizeH="0" baseline="0" dirty="0">
                <a:ln>
                  <a:noFill/>
                </a:ln>
                <a:solidFill>
                  <a:schemeClr val="bg1"/>
                </a:solidFill>
                <a:effectLst/>
                <a:latin typeface="Arial" panose="020B0604020202020204" pitchFamily="34" charset="0"/>
              </a:rPr>
              <a:t> The software engineer tests the program.</a:t>
            </a:r>
            <a:br>
              <a:rPr kumimoji="0" lang="en-US" altLang="en-US" sz="2000" b="0" i="0" u="none" strike="noStrike" cap="none" normalizeH="0" baseline="0" dirty="0">
                <a:ln>
                  <a:noFill/>
                </a:ln>
                <a:solidFill>
                  <a:schemeClr val="bg1"/>
                </a:solidFill>
                <a:effectLst/>
                <a:latin typeface="Arial" panose="020B0604020202020204" pitchFamily="34" charset="0"/>
              </a:rPr>
            </a:br>
            <a:r>
              <a:rPr kumimoji="0" lang="en-US" altLang="en-US" sz="2000" b="1" i="0" u="none" strike="noStrike" cap="none" normalizeH="0" baseline="0" dirty="0">
                <a:ln>
                  <a:noFill/>
                </a:ln>
                <a:solidFill>
                  <a:schemeClr val="bg1"/>
                </a:solidFill>
                <a:effectLst/>
                <a:latin typeface="Arial" panose="020B0604020202020204" pitchFamily="34" charset="0"/>
              </a:rPr>
              <a:t>Passive:</a:t>
            </a:r>
            <a:r>
              <a:rPr kumimoji="0" lang="en-US" altLang="en-US" sz="2000" b="0" i="0" u="none" strike="noStrike" cap="none" normalizeH="0" baseline="0" dirty="0">
                <a:ln>
                  <a:noFill/>
                </a:ln>
                <a:solidFill>
                  <a:schemeClr val="bg1"/>
                </a:solidFill>
                <a:effectLst/>
                <a:latin typeface="Arial" panose="020B0604020202020204" pitchFamily="34" charset="0"/>
              </a:rPr>
              <a:t> The program </a:t>
            </a:r>
            <a:r>
              <a:rPr kumimoji="0" lang="en-US" altLang="en-US" sz="2000" b="1" i="0" u="none" strike="noStrike" cap="none" normalizeH="0" baseline="0" dirty="0">
                <a:ln>
                  <a:noFill/>
                </a:ln>
                <a:solidFill>
                  <a:schemeClr val="bg1"/>
                </a:solidFill>
                <a:effectLst/>
                <a:latin typeface="Arial" panose="020B0604020202020204" pitchFamily="34" charset="0"/>
              </a:rPr>
              <a:t>______</a:t>
            </a:r>
            <a:r>
              <a:rPr kumimoji="0" lang="en-US" altLang="en-US" sz="2000" b="0" i="0" u="none" strike="noStrike" cap="none" normalizeH="0" baseline="0" dirty="0">
                <a:ln>
                  <a:noFill/>
                </a:ln>
                <a:solidFill>
                  <a:schemeClr val="bg1"/>
                </a:solidFill>
                <a:effectLst/>
                <a:latin typeface="Arial" panose="020B0604020202020204" pitchFamily="34" charset="0"/>
              </a:rPr>
              <a:t> by the software engineer.</a:t>
            </a:r>
          </a:p>
        </p:txBody>
      </p:sp>
      <p:sp>
        <p:nvSpPr>
          <p:cNvPr id="7" name="TextBox 6">
            <a:extLst>
              <a:ext uri="{FF2B5EF4-FFF2-40B4-BE49-F238E27FC236}">
                <a16:creationId xmlns:a16="http://schemas.microsoft.com/office/drawing/2014/main" id="{58B438EC-AA23-846F-8D04-63880ABD7032}"/>
              </a:ext>
            </a:extLst>
          </p:cNvPr>
          <p:cNvSpPr txBox="1"/>
          <p:nvPr/>
        </p:nvSpPr>
        <p:spPr>
          <a:xfrm>
            <a:off x="2743200" y="1459526"/>
            <a:ext cx="1383030" cy="338554"/>
          </a:xfrm>
          <a:prstGeom prst="rect">
            <a:avLst/>
          </a:prstGeom>
          <a:noFill/>
        </p:spPr>
        <p:txBody>
          <a:bodyPr wrap="square" rtlCol="0">
            <a:spAutoFit/>
          </a:bodyPr>
          <a:lstStyle/>
          <a:p>
            <a:r>
              <a:rPr lang="en-US" sz="1600" b="1" dirty="0">
                <a:solidFill>
                  <a:schemeClr val="bg1"/>
                </a:solidFill>
              </a:rPr>
              <a:t>is written  </a:t>
            </a:r>
          </a:p>
        </p:txBody>
      </p:sp>
      <p:sp>
        <p:nvSpPr>
          <p:cNvPr id="8" name="TextBox 7">
            <a:extLst>
              <a:ext uri="{FF2B5EF4-FFF2-40B4-BE49-F238E27FC236}">
                <a16:creationId xmlns:a16="http://schemas.microsoft.com/office/drawing/2014/main" id="{E9E26DFC-CC1B-201C-7ABC-2248BDB25D79}"/>
              </a:ext>
            </a:extLst>
          </p:cNvPr>
          <p:cNvSpPr txBox="1"/>
          <p:nvPr/>
        </p:nvSpPr>
        <p:spPr>
          <a:xfrm>
            <a:off x="2834640" y="2388870"/>
            <a:ext cx="1737360" cy="338554"/>
          </a:xfrm>
          <a:prstGeom prst="rect">
            <a:avLst/>
          </a:prstGeom>
          <a:noFill/>
        </p:spPr>
        <p:txBody>
          <a:bodyPr wrap="square" rtlCol="0">
            <a:spAutoFit/>
          </a:bodyPr>
          <a:lstStyle/>
          <a:p>
            <a:r>
              <a:rPr lang="en-US" sz="1600" b="1" dirty="0">
                <a:solidFill>
                  <a:schemeClr val="bg1"/>
                </a:solidFill>
              </a:rPr>
              <a:t>is maintained   </a:t>
            </a:r>
            <a:endParaRPr lang="en-US" sz="1600" b="1" dirty="0"/>
          </a:p>
        </p:txBody>
      </p:sp>
      <p:sp>
        <p:nvSpPr>
          <p:cNvPr id="10" name="TextBox 9">
            <a:extLst>
              <a:ext uri="{FF2B5EF4-FFF2-40B4-BE49-F238E27FC236}">
                <a16:creationId xmlns:a16="http://schemas.microsoft.com/office/drawing/2014/main" id="{5B3CAA4E-7BF2-AC1D-BDC5-9591856780E7}"/>
              </a:ext>
            </a:extLst>
          </p:cNvPr>
          <p:cNvSpPr txBox="1"/>
          <p:nvPr/>
        </p:nvSpPr>
        <p:spPr>
          <a:xfrm>
            <a:off x="3120390" y="4172473"/>
            <a:ext cx="1314450" cy="338554"/>
          </a:xfrm>
          <a:prstGeom prst="rect">
            <a:avLst/>
          </a:prstGeom>
          <a:noFill/>
        </p:spPr>
        <p:txBody>
          <a:bodyPr wrap="square" rtlCol="0">
            <a:spAutoFit/>
          </a:bodyPr>
          <a:lstStyle/>
          <a:p>
            <a:r>
              <a:rPr lang="en-US" sz="1600" b="1" dirty="0">
                <a:solidFill>
                  <a:schemeClr val="bg1"/>
                </a:solidFill>
              </a:rPr>
              <a:t>is tested</a:t>
            </a:r>
          </a:p>
        </p:txBody>
      </p:sp>
      <p:sp>
        <p:nvSpPr>
          <p:cNvPr id="11" name="TextBox 10">
            <a:extLst>
              <a:ext uri="{FF2B5EF4-FFF2-40B4-BE49-F238E27FC236}">
                <a16:creationId xmlns:a16="http://schemas.microsoft.com/office/drawing/2014/main" id="{9C5D3892-6ACD-09DA-EE67-89DFD1BAAC1C}"/>
              </a:ext>
            </a:extLst>
          </p:cNvPr>
          <p:cNvSpPr txBox="1"/>
          <p:nvPr/>
        </p:nvSpPr>
        <p:spPr>
          <a:xfrm>
            <a:off x="2834640" y="3243129"/>
            <a:ext cx="1028700" cy="338554"/>
          </a:xfrm>
          <a:prstGeom prst="rect">
            <a:avLst/>
          </a:prstGeom>
          <a:noFill/>
        </p:spPr>
        <p:txBody>
          <a:bodyPr wrap="square" rtlCol="0">
            <a:spAutoFit/>
          </a:bodyPr>
          <a:lstStyle/>
          <a:p>
            <a:r>
              <a:rPr lang="en-US" sz="1600" b="1" dirty="0">
                <a:solidFill>
                  <a:schemeClr val="bg1"/>
                </a:solidFill>
              </a:rPr>
              <a:t>sends</a:t>
            </a:r>
          </a:p>
        </p:txBody>
      </p:sp>
    </p:spTree>
    <p:extLst>
      <p:ext uri="{BB962C8B-B14F-4D97-AF65-F5344CB8AC3E}">
        <p14:creationId xmlns:p14="http://schemas.microsoft.com/office/powerpoint/2010/main" val="14830027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1732"/>
        <p:cNvGrpSpPr/>
        <p:nvPr/>
      </p:nvGrpSpPr>
      <p:grpSpPr>
        <a:xfrm>
          <a:off x="0" y="0"/>
          <a:ext cx="0" cy="0"/>
          <a:chOff x="0" y="0"/>
          <a:chExt cx="0" cy="0"/>
        </a:xfrm>
      </p:grpSpPr>
      <p:sp>
        <p:nvSpPr>
          <p:cNvPr id="1733" name="Google Shape;1733;p78"/>
          <p:cNvSpPr txBox="1">
            <a:spLocks noGrp="1"/>
          </p:cNvSpPr>
          <p:nvPr>
            <p:ph type="body" idx="1"/>
          </p:nvPr>
        </p:nvSpPr>
        <p:spPr>
          <a:xfrm>
            <a:off x="720000" y="972898"/>
            <a:ext cx="7704000" cy="34164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None/>
            </a:pPr>
            <a:r>
              <a:rPr lang="en-US" sz="1800" b="1" i="1" dirty="0">
                <a:effectLst/>
                <a:latin typeface="Times New Roman" panose="02020603050405020304" pitchFamily="18" charset="0"/>
                <a:ea typeface="Calibri" panose="020F0502020204030204" pitchFamily="34" charset="0"/>
              </a:rPr>
              <a:t>Write the correct form of the verbs and complete the sentences</a:t>
            </a:r>
          </a:p>
          <a:p>
            <a:pPr marL="228600" lvl="0" indent="-228600" algn="l" rtl="0">
              <a:spcBef>
                <a:spcPts val="0"/>
              </a:spcBef>
              <a:spcAft>
                <a:spcPts val="0"/>
              </a:spcAft>
              <a:buNone/>
            </a:pPr>
            <a:endParaRPr lang="en-US" sz="1800" b="1" i="1" dirty="0">
              <a:effectLst/>
              <a:latin typeface="Times New Roman" panose="02020603050405020304" pitchFamily="18" charset="0"/>
              <a:ea typeface="Calibri" panose="020F0502020204030204" pitchFamily="34" charset="0"/>
            </a:endParaRPr>
          </a:p>
          <a:p>
            <a:pPr marL="228600" lvl="0" indent="-228600" algn="l" rtl="0">
              <a:spcBef>
                <a:spcPts val="0"/>
              </a:spcBef>
              <a:spcAft>
                <a:spcPts val="0"/>
              </a:spcAft>
              <a:buNone/>
            </a:pPr>
            <a:r>
              <a:rPr lang="en-US" sz="2000" i="1" dirty="0"/>
              <a:t>  </a:t>
            </a:r>
            <a:r>
              <a:rPr lang="en-US" sz="2000" dirty="0"/>
              <a:t>RAM ……. (store) temporary data in the computer, while expansion cards ………. (enhance) its capabilities. 2. Mainframes ……… (utilize) by large organizations for their powerful computing needs. 3. Workstations ………. (use) by professionals for their high-performance capabilities. 4. Tasks ………. (execute) quickly by the processor, and data ……. (store) on the hard drive, while all components ……… (connect) by the motherboard.</a:t>
            </a:r>
            <a:endParaRPr lang="ru-RU" sz="2000" dirty="0"/>
          </a:p>
        </p:txBody>
      </p:sp>
      <p:sp>
        <p:nvSpPr>
          <p:cNvPr id="1734" name="Google Shape;1734;p78"/>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Activity</a:t>
            </a:r>
            <a:endParaRPr sz="2800" dirty="0"/>
          </a:p>
        </p:txBody>
      </p:sp>
      <p:sp>
        <p:nvSpPr>
          <p:cNvPr id="1735" name="Google Shape;1735;p78"/>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8"/>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733;p78">
            <a:extLst>
              <a:ext uri="{FF2B5EF4-FFF2-40B4-BE49-F238E27FC236}">
                <a16:creationId xmlns:a16="http://schemas.microsoft.com/office/drawing/2014/main" id="{E46E9EDC-5DA4-FF66-841F-EFDA00DCFFC0}"/>
              </a:ext>
            </a:extLst>
          </p:cNvPr>
          <p:cNvSpPr txBox="1">
            <a:spLocks/>
          </p:cNvSpPr>
          <p:nvPr/>
        </p:nvSpPr>
        <p:spPr>
          <a:xfrm>
            <a:off x="796200" y="4085245"/>
            <a:ext cx="7704000" cy="8254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Arial"/>
              <a:buChar char="●"/>
              <a:defRPr sz="1250" b="0" i="0" u="none" strike="noStrike" cap="none">
                <a:solidFill>
                  <a:schemeClr val="lt1"/>
                </a:solidFill>
                <a:latin typeface="Inconsolata"/>
                <a:ea typeface="Inconsolata"/>
                <a:cs typeface="Inconsolata"/>
                <a:sym typeface="Inconsolata"/>
              </a:defRPr>
            </a:lvl1pPr>
            <a:lvl2pPr marL="914400" marR="0" lvl="1"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Inconsolata"/>
                <a:ea typeface="Inconsolata"/>
                <a:cs typeface="Inconsolata"/>
                <a:sym typeface="Inconsolata"/>
              </a:defRPr>
            </a:lvl2pPr>
            <a:lvl3pPr marL="1371600" marR="0" lvl="2"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Inconsolata"/>
                <a:ea typeface="Inconsolata"/>
                <a:cs typeface="Inconsolata"/>
                <a:sym typeface="Inconsolata"/>
              </a:defRPr>
            </a:lvl3pPr>
            <a:lvl4pPr marL="1828800" marR="0" lvl="3"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Inconsolata"/>
                <a:ea typeface="Inconsolata"/>
                <a:cs typeface="Inconsolata"/>
                <a:sym typeface="Inconsolata"/>
              </a:defRPr>
            </a:lvl4pPr>
            <a:lvl5pPr marL="2286000" marR="0" lvl="4"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Inconsolata"/>
                <a:ea typeface="Inconsolata"/>
                <a:cs typeface="Inconsolata"/>
                <a:sym typeface="Inconsolata"/>
              </a:defRPr>
            </a:lvl5pPr>
            <a:lvl6pPr marL="2743200" marR="0" lvl="5"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Inconsolata"/>
                <a:ea typeface="Inconsolata"/>
                <a:cs typeface="Inconsolata"/>
                <a:sym typeface="Inconsolata"/>
              </a:defRPr>
            </a:lvl6pPr>
            <a:lvl7pPr marL="3200400" marR="0" lvl="6"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Inconsolata"/>
                <a:ea typeface="Inconsolata"/>
                <a:cs typeface="Inconsolata"/>
                <a:sym typeface="Inconsolata"/>
              </a:defRPr>
            </a:lvl7pPr>
            <a:lvl8pPr marL="3657600" marR="0" lvl="7"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Inconsolata"/>
                <a:ea typeface="Inconsolata"/>
                <a:cs typeface="Inconsolata"/>
                <a:sym typeface="Inconsolata"/>
              </a:defRPr>
            </a:lvl8pPr>
            <a:lvl9pPr marL="4114800" marR="0" lvl="8"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Inconsolata"/>
                <a:ea typeface="Inconsolata"/>
                <a:cs typeface="Inconsolata"/>
                <a:sym typeface="Inconsolata"/>
              </a:defRPr>
            </a:lvl9pPr>
          </a:lstStyle>
          <a:p>
            <a:pPr marL="180340" marR="0">
              <a:lnSpc>
                <a:spcPct val="107000"/>
              </a:lnSpc>
              <a:spcBef>
                <a:spcPts val="0"/>
              </a:spcBef>
              <a:spcAft>
                <a:spcPts val="800"/>
              </a:spcAft>
            </a:pPr>
            <a:r>
              <a:rPr lang="en-US" sz="18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Answers: 1. stores/ enhance. 2. are utilized. 3. are used. 4.  are executed/ is stored/ are connected </a:t>
            </a:r>
            <a:endParaRPr lang="ru-RU"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12DB-3015-0AE0-71E9-0807E14F3934}"/>
              </a:ext>
            </a:extLst>
          </p:cNvPr>
          <p:cNvSpPr>
            <a:spLocks noGrp="1"/>
          </p:cNvSpPr>
          <p:nvPr>
            <p:ph type="title"/>
          </p:nvPr>
        </p:nvSpPr>
        <p:spPr>
          <a:xfrm>
            <a:off x="720000" y="85726"/>
            <a:ext cx="7704000" cy="488900"/>
          </a:xfrm>
        </p:spPr>
        <p:txBody>
          <a:bodyPr/>
          <a:lstStyle/>
          <a:p>
            <a:r>
              <a:rPr lang="en-US" sz="2400" dirty="0"/>
              <a:t>Watch a video &amp; answer the questions </a:t>
            </a:r>
          </a:p>
        </p:txBody>
      </p:sp>
      <p:sp>
        <p:nvSpPr>
          <p:cNvPr id="3" name="Text Placeholder 2">
            <a:extLst>
              <a:ext uri="{FF2B5EF4-FFF2-40B4-BE49-F238E27FC236}">
                <a16:creationId xmlns:a16="http://schemas.microsoft.com/office/drawing/2014/main" id="{0066049C-9591-4A9A-08D4-880FAF1C7A0D}"/>
              </a:ext>
            </a:extLst>
          </p:cNvPr>
          <p:cNvSpPr>
            <a:spLocks noGrp="1"/>
          </p:cNvSpPr>
          <p:nvPr>
            <p:ph type="body" idx="1"/>
          </p:nvPr>
        </p:nvSpPr>
        <p:spPr/>
        <p:txBody>
          <a:bodyPr/>
          <a:lstStyle/>
          <a:p>
            <a:endParaRPr lang="en-US" dirty="0"/>
          </a:p>
        </p:txBody>
      </p:sp>
      <p:pic>
        <p:nvPicPr>
          <p:cNvPr id="4" name="About video (1)">
            <a:hlinkClick r:id="" action="ppaction://media"/>
            <a:extLst>
              <a:ext uri="{FF2B5EF4-FFF2-40B4-BE49-F238E27FC236}">
                <a16:creationId xmlns:a16="http://schemas.microsoft.com/office/drawing/2014/main" id="{A6EE9FF3-BDB6-18B1-1BCD-28FB049DF2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74626"/>
            <a:ext cx="9143999" cy="4089448"/>
          </a:xfrm>
          <a:prstGeom prst="rect">
            <a:avLst/>
          </a:prstGeom>
        </p:spPr>
      </p:pic>
    </p:spTree>
    <p:extLst>
      <p:ext uri="{BB962C8B-B14F-4D97-AF65-F5344CB8AC3E}">
        <p14:creationId xmlns:p14="http://schemas.microsoft.com/office/powerpoint/2010/main" val="2692439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A001-CBBC-7684-32AB-83768167DF7F}"/>
              </a:ext>
            </a:extLst>
          </p:cNvPr>
          <p:cNvSpPr>
            <a:spLocks noGrp="1"/>
          </p:cNvSpPr>
          <p:nvPr>
            <p:ph type="title"/>
          </p:nvPr>
        </p:nvSpPr>
        <p:spPr>
          <a:xfrm>
            <a:off x="720000" y="209550"/>
            <a:ext cx="7704000" cy="419100"/>
          </a:xfrm>
        </p:spPr>
        <p:txBody>
          <a:bodyPr/>
          <a:lstStyle/>
          <a:p>
            <a:r>
              <a:rPr lang="en-US" sz="2400" dirty="0"/>
              <a:t>Mark the following statements as </a:t>
            </a:r>
            <a:r>
              <a:rPr lang="en-US" sz="2400" i="1" dirty="0"/>
              <a:t>True </a:t>
            </a:r>
            <a:r>
              <a:rPr lang="en-US" sz="2400" dirty="0"/>
              <a:t>or </a:t>
            </a:r>
            <a:r>
              <a:rPr lang="en-US" sz="2400" i="1" dirty="0"/>
              <a:t>False</a:t>
            </a:r>
          </a:p>
        </p:txBody>
      </p:sp>
      <p:sp>
        <p:nvSpPr>
          <p:cNvPr id="3" name="Text Placeholder 2">
            <a:extLst>
              <a:ext uri="{FF2B5EF4-FFF2-40B4-BE49-F238E27FC236}">
                <a16:creationId xmlns:a16="http://schemas.microsoft.com/office/drawing/2014/main" id="{C878C955-8D33-5E45-D413-5D44C0E40693}"/>
              </a:ext>
            </a:extLst>
          </p:cNvPr>
          <p:cNvSpPr>
            <a:spLocks noGrp="1"/>
          </p:cNvSpPr>
          <p:nvPr>
            <p:ph type="body" idx="1"/>
          </p:nvPr>
        </p:nvSpPr>
        <p:spPr>
          <a:xfrm>
            <a:off x="266701" y="695326"/>
            <a:ext cx="9172574" cy="4143374"/>
          </a:xfrm>
        </p:spPr>
        <p:txBody>
          <a:bodyPr/>
          <a:lstStyle/>
          <a:p>
            <a:pPr marL="482600" indent="-342900">
              <a:buAutoNum type="arabicPeriod"/>
            </a:pPr>
            <a:r>
              <a:rPr lang="en-US" sz="1400" dirty="0"/>
              <a:t>Relative to their cost, desktops have the most amount of power, speed, storage and upgradeability.	                                                                   </a:t>
            </a:r>
          </a:p>
          <a:p>
            <a:pPr marL="139700" indent="0">
              <a:buNone/>
            </a:pPr>
            <a:r>
              <a:rPr lang="en-US" sz="1400" dirty="0"/>
              <a:t>True      </a:t>
            </a:r>
          </a:p>
          <a:p>
            <a:pPr marL="139700" indent="0">
              <a:buNone/>
            </a:pPr>
            <a:r>
              <a:rPr lang="en-US" sz="1400" dirty="0"/>
              <a:t>False</a:t>
            </a:r>
          </a:p>
          <a:p>
            <a:pPr marL="139700" indent="0">
              <a:buNone/>
            </a:pPr>
            <a:r>
              <a:rPr lang="en-US" sz="1400" dirty="0"/>
              <a:t>2. Laptops are the easiest to upgrade and repair.	</a:t>
            </a:r>
          </a:p>
          <a:p>
            <a:pPr marL="139700" indent="0">
              <a:buNone/>
            </a:pPr>
            <a:r>
              <a:rPr lang="en-US" sz="1400" dirty="0"/>
              <a:t>True</a:t>
            </a:r>
          </a:p>
          <a:p>
            <a:pPr marL="139700" indent="0">
              <a:buNone/>
            </a:pPr>
            <a:r>
              <a:rPr lang="en-US" sz="1400" dirty="0"/>
              <a:t>False</a:t>
            </a:r>
          </a:p>
          <a:p>
            <a:pPr marL="139700" indent="0">
              <a:buNone/>
            </a:pPr>
            <a:r>
              <a:rPr lang="en-US" sz="1400" dirty="0"/>
              <a:t>3. Desktops have a lot of cables and are not as portable as laptops.	</a:t>
            </a:r>
          </a:p>
          <a:p>
            <a:pPr marL="139700" indent="0">
              <a:buNone/>
            </a:pPr>
            <a:r>
              <a:rPr lang="en-US" sz="1400" dirty="0"/>
              <a:t>True</a:t>
            </a:r>
          </a:p>
          <a:p>
            <a:pPr marL="139700" indent="0">
              <a:buNone/>
            </a:pPr>
            <a:r>
              <a:rPr lang="en-US" sz="1400" dirty="0"/>
              <a:t>False</a:t>
            </a:r>
          </a:p>
          <a:p>
            <a:pPr marL="139700" indent="0">
              <a:buNone/>
            </a:pPr>
            <a:r>
              <a:rPr lang="en-US" sz="1400" dirty="0"/>
              <a:t>4. The most common Mac people purchase is the iMac.	</a:t>
            </a:r>
          </a:p>
          <a:p>
            <a:pPr marL="139700" indent="0">
              <a:buNone/>
            </a:pPr>
            <a:r>
              <a:rPr lang="en-US" sz="1400" dirty="0"/>
              <a:t>True</a:t>
            </a:r>
          </a:p>
          <a:p>
            <a:pPr marL="139700" indent="0">
              <a:buNone/>
            </a:pPr>
            <a:r>
              <a:rPr lang="en-US" sz="1400" dirty="0"/>
              <a:t>False</a:t>
            </a:r>
          </a:p>
          <a:p>
            <a:pPr marL="139700" indent="0">
              <a:buNone/>
            </a:pPr>
            <a:r>
              <a:rPr lang="en-US" sz="1400" dirty="0"/>
              <a:t>5. Laptops called ‘desktop replacements’ are not as powerful as their desktop counterparts.</a:t>
            </a:r>
          </a:p>
          <a:p>
            <a:pPr marL="139700" indent="0">
              <a:buNone/>
            </a:pPr>
            <a:r>
              <a:rPr lang="en-US" sz="1400" dirty="0"/>
              <a:t>True</a:t>
            </a:r>
          </a:p>
          <a:p>
            <a:pPr marL="139700" indent="0">
              <a:buNone/>
            </a:pPr>
            <a:r>
              <a:rPr lang="en-US" sz="1400" dirty="0"/>
              <a:t>False</a:t>
            </a:r>
          </a:p>
          <a:p>
            <a:pPr marL="139700" indent="0">
              <a:buNone/>
            </a:pPr>
            <a:r>
              <a:rPr lang="en-US" sz="1400" dirty="0"/>
              <a:t>6. Tablets are designed to be network-based devices.	</a:t>
            </a:r>
          </a:p>
          <a:p>
            <a:pPr marL="139700" indent="0">
              <a:buNone/>
            </a:pPr>
            <a:r>
              <a:rPr lang="en-US" sz="1400" dirty="0"/>
              <a:t>True</a:t>
            </a:r>
          </a:p>
          <a:p>
            <a:pPr marL="139700" indent="0">
              <a:buNone/>
            </a:pPr>
            <a:r>
              <a:rPr lang="en-US" sz="1400" dirty="0"/>
              <a:t>False</a:t>
            </a:r>
          </a:p>
          <a:p>
            <a:endParaRPr lang="en-US" dirty="0"/>
          </a:p>
        </p:txBody>
      </p:sp>
      <p:cxnSp>
        <p:nvCxnSpPr>
          <p:cNvPr id="10" name="Straight Connector 9">
            <a:extLst>
              <a:ext uri="{FF2B5EF4-FFF2-40B4-BE49-F238E27FC236}">
                <a16:creationId xmlns:a16="http://schemas.microsoft.com/office/drawing/2014/main" id="{D0F0427C-9502-6120-4C40-9B0515D19E5F}"/>
              </a:ext>
            </a:extLst>
          </p:cNvPr>
          <p:cNvCxnSpPr/>
          <p:nvPr/>
        </p:nvCxnSpPr>
        <p:spPr>
          <a:xfrm>
            <a:off x="523875" y="1438275"/>
            <a:ext cx="58102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95ABEE08-F351-051F-4F4D-033EC06E1833}"/>
              </a:ext>
            </a:extLst>
          </p:cNvPr>
          <p:cNvCxnSpPr/>
          <p:nvPr/>
        </p:nvCxnSpPr>
        <p:spPr>
          <a:xfrm>
            <a:off x="466725" y="2266950"/>
            <a:ext cx="54292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B461344F-B8C9-DA81-A441-AF7EFB5A9310}"/>
              </a:ext>
            </a:extLst>
          </p:cNvPr>
          <p:cNvCxnSpPr/>
          <p:nvPr/>
        </p:nvCxnSpPr>
        <p:spPr>
          <a:xfrm>
            <a:off x="523875" y="2705100"/>
            <a:ext cx="44767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a:extLst>
              <a:ext uri="{FF2B5EF4-FFF2-40B4-BE49-F238E27FC236}">
                <a16:creationId xmlns:a16="http://schemas.microsoft.com/office/drawing/2014/main" id="{64209861-71F2-54DC-06C5-AC302E1E7917}"/>
              </a:ext>
            </a:extLst>
          </p:cNvPr>
          <p:cNvCxnSpPr/>
          <p:nvPr/>
        </p:nvCxnSpPr>
        <p:spPr>
          <a:xfrm>
            <a:off x="523875" y="3333750"/>
            <a:ext cx="44767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a:extLst>
              <a:ext uri="{FF2B5EF4-FFF2-40B4-BE49-F238E27FC236}">
                <a16:creationId xmlns:a16="http://schemas.microsoft.com/office/drawing/2014/main" id="{ED0D57C1-E88C-286E-EFC4-2EA7B95A5530}"/>
              </a:ext>
            </a:extLst>
          </p:cNvPr>
          <p:cNvCxnSpPr/>
          <p:nvPr/>
        </p:nvCxnSpPr>
        <p:spPr>
          <a:xfrm>
            <a:off x="466725" y="4171950"/>
            <a:ext cx="50482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a:extLst>
              <a:ext uri="{FF2B5EF4-FFF2-40B4-BE49-F238E27FC236}">
                <a16:creationId xmlns:a16="http://schemas.microsoft.com/office/drawing/2014/main" id="{36F1A4F4-B5C1-6CCF-53C2-528FAC5A22ED}"/>
              </a:ext>
            </a:extLst>
          </p:cNvPr>
          <p:cNvCxnSpPr/>
          <p:nvPr/>
        </p:nvCxnSpPr>
        <p:spPr>
          <a:xfrm>
            <a:off x="466725" y="4610100"/>
            <a:ext cx="504825"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617267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355"/>
        <p:cNvGrpSpPr/>
        <p:nvPr/>
      </p:nvGrpSpPr>
      <p:grpSpPr>
        <a:xfrm>
          <a:off x="0" y="0"/>
          <a:ext cx="0" cy="0"/>
          <a:chOff x="0" y="0"/>
          <a:chExt cx="0" cy="0"/>
        </a:xfrm>
      </p:grpSpPr>
      <p:sp>
        <p:nvSpPr>
          <p:cNvPr id="357" name="Google Shape;357;p44"/>
          <p:cNvSpPr txBox="1">
            <a:spLocks noGrp="1"/>
          </p:cNvSpPr>
          <p:nvPr>
            <p:ph type="title" idx="2"/>
          </p:nvPr>
        </p:nvSpPr>
        <p:spPr>
          <a:xfrm>
            <a:off x="969400" y="1593369"/>
            <a:ext cx="633600" cy="7041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60" name="Google Shape;360;p44"/>
          <p:cNvSpPr txBox="1">
            <a:spLocks noGrp="1"/>
          </p:cNvSpPr>
          <p:nvPr>
            <p:ph type="title" idx="4"/>
          </p:nvPr>
        </p:nvSpPr>
        <p:spPr>
          <a:xfrm>
            <a:off x="4044494" y="2707112"/>
            <a:ext cx="633600" cy="704100"/>
          </a:xfrm>
          <a:prstGeom prst="rect">
            <a:avLst/>
          </a:prstGeom>
          <a:noFill/>
        </p:spPr>
        <p:txBody>
          <a:bodyPr spcFirstLastPara="1" wrap="square" lIns="0" tIns="91425" rIns="0" bIns="91425" anchor="ctr" anchorCtr="0">
            <a:noAutofit/>
          </a:bodyPr>
          <a:lstStyle/>
          <a:p>
            <a:pPr marL="0" lvl="0" indent="0" algn="ctr" rtl="0">
              <a:spcBef>
                <a:spcPts val="0"/>
              </a:spcBef>
              <a:spcAft>
                <a:spcPts val="0"/>
              </a:spcAft>
              <a:buNone/>
            </a:pPr>
            <a:r>
              <a:rPr lang="en"/>
              <a:t>02</a:t>
            </a:r>
            <a:endParaRPr/>
          </a:p>
        </p:txBody>
      </p:sp>
      <p:sp>
        <p:nvSpPr>
          <p:cNvPr id="363" name="Google Shape;363;p44"/>
          <p:cNvSpPr txBox="1">
            <a:spLocks noGrp="1"/>
          </p:cNvSpPr>
          <p:nvPr>
            <p:ph type="title" idx="7"/>
          </p:nvPr>
        </p:nvSpPr>
        <p:spPr>
          <a:xfrm>
            <a:off x="4931800" y="1593369"/>
            <a:ext cx="633600" cy="704100"/>
          </a:xfrm>
          <a:prstGeom prst="rect">
            <a:avLst/>
          </a:prstGeom>
          <a:noFill/>
        </p:spPr>
        <p:txBody>
          <a:bodyPr spcFirstLastPara="1" wrap="square" lIns="0" tIns="91425" rIns="0" bIns="91425" anchor="ctr" anchorCtr="0">
            <a:noAutofit/>
          </a:bodyPr>
          <a:lstStyle/>
          <a:p>
            <a:pPr marL="0" lvl="0" indent="0" algn="ctr" rtl="0">
              <a:spcBef>
                <a:spcPts val="0"/>
              </a:spcBef>
              <a:spcAft>
                <a:spcPts val="0"/>
              </a:spcAft>
              <a:buNone/>
            </a:pPr>
            <a:r>
              <a:rPr lang="en"/>
              <a:t>03</a:t>
            </a:r>
            <a:endParaRPr/>
          </a:p>
        </p:txBody>
      </p:sp>
      <p:sp>
        <p:nvSpPr>
          <p:cNvPr id="368" name="Google Shape;368;p44"/>
          <p:cNvSpPr txBox="1">
            <a:spLocks noGrp="1"/>
          </p:cNvSpPr>
          <p:nvPr>
            <p:ph type="title" idx="15"/>
          </p:nvPr>
        </p:nvSpPr>
        <p:spPr>
          <a:xfrm>
            <a:off x="720000" y="539998"/>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Objectives</a:t>
            </a:r>
            <a:endParaRPr dirty="0"/>
          </a:p>
        </p:txBody>
      </p:sp>
      <p:sp>
        <p:nvSpPr>
          <p:cNvPr id="369" name="Google Shape;369;p44"/>
          <p:cNvSpPr/>
          <p:nvPr/>
        </p:nvSpPr>
        <p:spPr>
          <a:xfrm>
            <a:off x="903700" y="1562919"/>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4"/>
          <p:cNvSpPr/>
          <p:nvPr/>
        </p:nvSpPr>
        <p:spPr>
          <a:xfrm>
            <a:off x="3978794" y="2676662"/>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4"/>
          <p:cNvSpPr/>
          <p:nvPr/>
        </p:nvSpPr>
        <p:spPr>
          <a:xfrm>
            <a:off x="4866100" y="1562919"/>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4"/>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4"/>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2"/>
                </a:solidFill>
              </a:rPr>
              <a:t>00</a:t>
            </a:r>
            <a:fld id="{00000000-1234-1234-1234-123412341234}" type="slidenum">
              <a:rPr lang="en">
                <a:solidFill>
                  <a:schemeClr val="accent2"/>
                </a:solidFill>
              </a:rPr>
              <a:pPr marL="0" lvl="0" indent="0" algn="r" rtl="0">
                <a:spcBef>
                  <a:spcPts val="0"/>
                </a:spcBef>
                <a:spcAft>
                  <a:spcPts val="0"/>
                </a:spcAft>
                <a:buNone/>
              </a:pPr>
              <a:t>2</a:t>
            </a:fld>
            <a:endParaRPr>
              <a:solidFill>
                <a:schemeClr val="accent2"/>
              </a:solidFill>
            </a:endParaRPr>
          </a:p>
        </p:txBody>
      </p:sp>
      <p:sp>
        <p:nvSpPr>
          <p:cNvPr id="375" name="Google Shape;375;p44"/>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4"/>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44"/>
          <p:cNvGrpSpPr/>
          <p:nvPr/>
        </p:nvGrpSpPr>
        <p:grpSpPr>
          <a:xfrm>
            <a:off x="7705819" y="684840"/>
            <a:ext cx="1219842" cy="143201"/>
            <a:chOff x="7692540" y="881809"/>
            <a:chExt cx="1219842" cy="143201"/>
          </a:xfrm>
        </p:grpSpPr>
        <p:sp>
          <p:nvSpPr>
            <p:cNvPr id="378" name="Google Shape;378;p44"/>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4"/>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367;p44">
            <a:extLst>
              <a:ext uri="{FF2B5EF4-FFF2-40B4-BE49-F238E27FC236}">
                <a16:creationId xmlns:a16="http://schemas.microsoft.com/office/drawing/2014/main" id="{B5415F7F-A4B3-80DB-2716-EE9B0FA4CB62}"/>
              </a:ext>
            </a:extLst>
          </p:cNvPr>
          <p:cNvSpPr txBox="1">
            <a:spLocks/>
          </p:cNvSpPr>
          <p:nvPr/>
        </p:nvSpPr>
        <p:spPr>
          <a:xfrm>
            <a:off x="1797416" y="1485287"/>
            <a:ext cx="2844372" cy="1194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Inconsolata"/>
              <a:buNone/>
              <a:defRPr sz="1400" b="0" i="0" u="none" strike="noStrike" cap="none">
                <a:solidFill>
                  <a:schemeClr val="lt1"/>
                </a:solidFill>
                <a:latin typeface="Inconsolata"/>
                <a:ea typeface="Inconsolata"/>
                <a:cs typeface="Inconsolata"/>
                <a:sym typeface="Inconsolata"/>
              </a:defRPr>
            </a:lvl1pPr>
            <a:lvl2pPr marL="914400" marR="0" lvl="1"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2pPr>
            <a:lvl3pPr marL="1371600" marR="0" lvl="2"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3pPr>
            <a:lvl4pPr marL="1828800" marR="0" lvl="3"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4pPr>
            <a:lvl5pPr marL="2286000" marR="0" lvl="4"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5pPr>
            <a:lvl6pPr marL="2743200" marR="0" lvl="5"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6pPr>
            <a:lvl7pPr marL="3200400" marR="0" lvl="6"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7pPr>
            <a:lvl8pPr marL="3657600" marR="0" lvl="7"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8pPr>
            <a:lvl9pPr marL="4114800" marR="0" lvl="8"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9pPr>
          </a:lstStyle>
          <a:p>
            <a:pPr marL="0" indent="0"/>
            <a:r>
              <a:rPr lang="en-US" sz="1600" b="1" dirty="0"/>
              <a:t>Read and comprehend the meaning of the terms related to computer components;</a:t>
            </a:r>
            <a:endParaRPr lang="en-US" dirty="0"/>
          </a:p>
        </p:txBody>
      </p:sp>
      <p:sp>
        <p:nvSpPr>
          <p:cNvPr id="11" name="Google Shape;367;p44">
            <a:extLst>
              <a:ext uri="{FF2B5EF4-FFF2-40B4-BE49-F238E27FC236}">
                <a16:creationId xmlns:a16="http://schemas.microsoft.com/office/drawing/2014/main" id="{E9D32D36-3FDD-25CF-FBE1-BF2D2DB72CEC}"/>
              </a:ext>
            </a:extLst>
          </p:cNvPr>
          <p:cNvSpPr txBox="1">
            <a:spLocks/>
          </p:cNvSpPr>
          <p:nvPr/>
        </p:nvSpPr>
        <p:spPr>
          <a:xfrm>
            <a:off x="5768000" y="1481930"/>
            <a:ext cx="2844372" cy="1194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Inconsolata"/>
              <a:buNone/>
              <a:defRPr sz="1400" b="0" i="0" u="none" strike="noStrike" cap="none">
                <a:solidFill>
                  <a:schemeClr val="lt1"/>
                </a:solidFill>
                <a:latin typeface="Inconsolata"/>
                <a:ea typeface="Inconsolata"/>
                <a:cs typeface="Inconsolata"/>
                <a:sym typeface="Inconsolata"/>
              </a:defRPr>
            </a:lvl1pPr>
            <a:lvl2pPr marL="914400" marR="0" lvl="1"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2pPr>
            <a:lvl3pPr marL="1371600" marR="0" lvl="2"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3pPr>
            <a:lvl4pPr marL="1828800" marR="0" lvl="3"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4pPr>
            <a:lvl5pPr marL="2286000" marR="0" lvl="4"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5pPr>
            <a:lvl6pPr marL="2743200" marR="0" lvl="5"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6pPr>
            <a:lvl7pPr marL="3200400" marR="0" lvl="6"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7pPr>
            <a:lvl8pPr marL="3657600" marR="0" lvl="7"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8pPr>
            <a:lvl9pPr marL="4114800" marR="0" lvl="8"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9pPr>
          </a:lstStyle>
          <a:p>
            <a:pPr marL="0" indent="0"/>
            <a:r>
              <a:rPr lang="en-US" sz="1600" b="1" dirty="0"/>
              <a:t>Differentiate present simple in the active and passive voice;</a:t>
            </a:r>
            <a:endParaRPr lang="en-US" dirty="0"/>
          </a:p>
        </p:txBody>
      </p:sp>
      <p:sp>
        <p:nvSpPr>
          <p:cNvPr id="12" name="Google Shape;367;p44">
            <a:extLst>
              <a:ext uri="{FF2B5EF4-FFF2-40B4-BE49-F238E27FC236}">
                <a16:creationId xmlns:a16="http://schemas.microsoft.com/office/drawing/2014/main" id="{B64CB382-FD6B-ADA3-B671-29173C498411}"/>
              </a:ext>
            </a:extLst>
          </p:cNvPr>
          <p:cNvSpPr txBox="1">
            <a:spLocks/>
          </p:cNvSpPr>
          <p:nvPr/>
        </p:nvSpPr>
        <p:spPr>
          <a:xfrm>
            <a:off x="3090909" y="3488844"/>
            <a:ext cx="2677091" cy="919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Inconsolata"/>
              <a:buNone/>
              <a:defRPr sz="1400" b="0" i="0" u="none" strike="noStrike" cap="none">
                <a:solidFill>
                  <a:schemeClr val="lt1"/>
                </a:solidFill>
                <a:latin typeface="Inconsolata"/>
                <a:ea typeface="Inconsolata"/>
                <a:cs typeface="Inconsolata"/>
                <a:sym typeface="Inconsolata"/>
              </a:defRPr>
            </a:lvl1pPr>
            <a:lvl2pPr marL="914400" marR="0" lvl="1"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2pPr>
            <a:lvl3pPr marL="1371600" marR="0" lvl="2"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3pPr>
            <a:lvl4pPr marL="1828800" marR="0" lvl="3"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4pPr>
            <a:lvl5pPr marL="2286000" marR="0" lvl="4"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5pPr>
            <a:lvl6pPr marL="2743200" marR="0" lvl="5"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6pPr>
            <a:lvl7pPr marL="3200400" marR="0" lvl="6"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7pPr>
            <a:lvl8pPr marL="3657600" marR="0" lvl="7"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8pPr>
            <a:lvl9pPr marL="4114800" marR="0" lvl="8" indent="-317500" algn="l" rtl="0">
              <a:lnSpc>
                <a:spcPct val="100000"/>
              </a:lnSpc>
              <a:spcBef>
                <a:spcPts val="0"/>
              </a:spcBef>
              <a:spcAft>
                <a:spcPts val="0"/>
              </a:spcAft>
              <a:buClr>
                <a:schemeClr val="dk1"/>
              </a:buClr>
              <a:buSzPts val="1400"/>
              <a:buFont typeface="Inconsolata"/>
              <a:buNone/>
              <a:defRPr sz="1400" b="0" i="0" u="none" strike="noStrike" cap="none">
                <a:solidFill>
                  <a:schemeClr val="dk1"/>
                </a:solidFill>
                <a:latin typeface="Inconsolata"/>
                <a:ea typeface="Inconsolata"/>
                <a:cs typeface="Inconsolata"/>
                <a:sym typeface="Inconsolata"/>
              </a:defRPr>
            </a:lvl9pPr>
          </a:lstStyle>
          <a:p>
            <a:pPr marL="0" indent="0" algn="ctr"/>
            <a:r>
              <a:rPr lang="en-US" sz="1600" b="1" dirty="0">
                <a:solidFill>
                  <a:schemeClr val="bg1"/>
                </a:solidFill>
                <a:latin typeface="Times New Roman" panose="02020603050405020304" pitchFamily="18" charset="0"/>
                <a:cs typeface="Times New Roman" panose="02020603050405020304" pitchFamily="18" charset="0"/>
              </a:rPr>
              <a:t>discuss the principles, challenges, and applications of computing systems looking at some case studies.</a:t>
            </a:r>
            <a:br>
              <a:rPr lang="en-US" sz="1600" b="1" dirty="0">
                <a:solidFill>
                  <a:schemeClr val="bg1"/>
                </a:solidFill>
                <a:latin typeface="Times New Roman" panose="02020603050405020304" pitchFamily="18" charset="0"/>
                <a:cs typeface="Times New Roman" panose="02020603050405020304" pitchFamily="18" charset="0"/>
              </a:rPr>
            </a:br>
            <a:endParaRPr lang="en-US" dirty="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1CB2-1BC9-93B6-F9EB-D2A607D2329D}"/>
              </a:ext>
            </a:extLst>
          </p:cNvPr>
          <p:cNvSpPr>
            <a:spLocks noGrp="1"/>
          </p:cNvSpPr>
          <p:nvPr>
            <p:ph type="title"/>
          </p:nvPr>
        </p:nvSpPr>
        <p:spPr>
          <a:xfrm>
            <a:off x="209550" y="266701"/>
            <a:ext cx="8515350" cy="981074"/>
          </a:xfrm>
        </p:spPr>
        <p:txBody>
          <a:bodyPr/>
          <a:lstStyle/>
          <a:p>
            <a:pPr marL="139700">
              <a:buClr>
                <a:schemeClr val="lt1"/>
              </a:buClr>
              <a:buSzPts val="1400"/>
            </a:pPr>
            <a:r>
              <a:rPr lang="en-US" sz="2400" b="1" dirty="0">
                <a:latin typeface="Inconsolata"/>
                <a:ea typeface="Inconsolata"/>
                <a:sym typeface="Inconsolata"/>
              </a:rPr>
              <a:t>Listen to a conversation between an IT professional and a new employee. Choose the correct answers.</a:t>
            </a:r>
          </a:p>
        </p:txBody>
      </p:sp>
      <p:sp>
        <p:nvSpPr>
          <p:cNvPr id="3" name="Text Placeholder 2">
            <a:extLst>
              <a:ext uri="{FF2B5EF4-FFF2-40B4-BE49-F238E27FC236}">
                <a16:creationId xmlns:a16="http://schemas.microsoft.com/office/drawing/2014/main" id="{655FF0DD-5BBE-69B2-EF49-7334F003C720}"/>
              </a:ext>
            </a:extLst>
          </p:cNvPr>
          <p:cNvSpPr>
            <a:spLocks noGrp="1"/>
          </p:cNvSpPr>
          <p:nvPr>
            <p:ph type="body" idx="1"/>
          </p:nvPr>
        </p:nvSpPr>
        <p:spPr/>
        <p:txBody>
          <a:bodyPr/>
          <a:lstStyle/>
          <a:p>
            <a:pPr marL="139700" indent="0" algn="l">
              <a:buNone/>
            </a:pPr>
            <a:r>
              <a:rPr lang="en-US" sz="1400" dirty="0"/>
              <a:t>1. </a:t>
            </a:r>
            <a:r>
              <a:rPr lang="en-US" sz="1800" dirty="0"/>
              <a:t>Which of the following computers are NOT shared by employees at TEI Inc.?</a:t>
            </a:r>
          </a:p>
          <a:p>
            <a:pPr marL="139700" indent="0" algn="l">
              <a:buNone/>
            </a:pPr>
            <a:r>
              <a:rPr lang="en-US" sz="1800" dirty="0"/>
              <a:t>A. the server</a:t>
            </a:r>
          </a:p>
          <a:p>
            <a:pPr marL="139700" indent="0" algn="l">
              <a:buNone/>
            </a:pPr>
            <a:r>
              <a:rPr lang="en-US" sz="1800" dirty="0"/>
              <a:t>B. workstations</a:t>
            </a:r>
          </a:p>
          <a:p>
            <a:pPr marL="139700" indent="0" algn="l">
              <a:buNone/>
            </a:pPr>
            <a:r>
              <a:rPr lang="en-US" sz="1800" dirty="0"/>
              <a:t>C. laptops</a:t>
            </a:r>
          </a:p>
          <a:p>
            <a:pPr marL="139700" indent="0" algn="l">
              <a:buNone/>
            </a:pPr>
            <a:r>
              <a:rPr lang="en-US" sz="1800" dirty="0"/>
              <a:t>D. desktop computers</a:t>
            </a:r>
          </a:p>
          <a:p>
            <a:pPr marL="139700" indent="0" algn="l">
              <a:buNone/>
            </a:pPr>
            <a:r>
              <a:rPr lang="en-US" sz="1800" dirty="0"/>
              <a:t> </a:t>
            </a:r>
          </a:p>
          <a:p>
            <a:pPr marL="139700" indent="0" algn="l">
              <a:buNone/>
            </a:pPr>
            <a:r>
              <a:rPr lang="en-US" sz="1800" dirty="0"/>
              <a:t>2. According to the dialogue, employees use the server to ... .</a:t>
            </a:r>
          </a:p>
          <a:p>
            <a:pPr marL="139700" indent="0" algn="l">
              <a:buNone/>
            </a:pPr>
            <a:r>
              <a:rPr lang="en-US" sz="1800" dirty="0"/>
              <a:t>A. open programs</a:t>
            </a:r>
          </a:p>
          <a:p>
            <a:pPr marL="139700" indent="0" algn="l">
              <a:buNone/>
            </a:pPr>
            <a:r>
              <a:rPr lang="en-US" sz="1800" dirty="0"/>
              <a:t>B. reserve workstations</a:t>
            </a:r>
          </a:p>
          <a:p>
            <a:pPr marL="139700" indent="0" algn="l">
              <a:buNone/>
            </a:pPr>
            <a:r>
              <a:rPr lang="en-US" sz="1800" dirty="0"/>
              <a:t>C. log onto desktop computers</a:t>
            </a:r>
          </a:p>
          <a:p>
            <a:pPr marL="139700" indent="0" algn="l">
              <a:buNone/>
            </a:pPr>
            <a:r>
              <a:rPr lang="en-US" sz="1800" dirty="0"/>
              <a:t>D. borrow laptops</a:t>
            </a:r>
          </a:p>
          <a:p>
            <a:endParaRPr lang="en-US" dirty="0"/>
          </a:p>
        </p:txBody>
      </p:sp>
      <p:sp>
        <p:nvSpPr>
          <p:cNvPr id="4" name="Arrow: Right 3">
            <a:extLst>
              <a:ext uri="{FF2B5EF4-FFF2-40B4-BE49-F238E27FC236}">
                <a16:creationId xmlns:a16="http://schemas.microsoft.com/office/drawing/2014/main" id="{2C52DE39-528F-F27B-A48C-29B3E5976C6E}"/>
              </a:ext>
            </a:extLst>
          </p:cNvPr>
          <p:cNvSpPr/>
          <p:nvPr/>
        </p:nvSpPr>
        <p:spPr>
          <a:xfrm>
            <a:off x="485776" y="2686050"/>
            <a:ext cx="361950" cy="1619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Arrow: Right 5">
            <a:extLst>
              <a:ext uri="{FF2B5EF4-FFF2-40B4-BE49-F238E27FC236}">
                <a16:creationId xmlns:a16="http://schemas.microsoft.com/office/drawing/2014/main" id="{B37046CE-EF18-42F3-E417-9ADBE9C3A92B}"/>
              </a:ext>
            </a:extLst>
          </p:cNvPr>
          <p:cNvSpPr/>
          <p:nvPr/>
        </p:nvSpPr>
        <p:spPr>
          <a:xfrm>
            <a:off x="485776" y="3800373"/>
            <a:ext cx="361950" cy="1619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About audio">
            <a:hlinkClick r:id="" action="ppaction://media"/>
            <a:extLst>
              <a:ext uri="{FF2B5EF4-FFF2-40B4-BE49-F238E27FC236}">
                <a16:creationId xmlns:a16="http://schemas.microsoft.com/office/drawing/2014/main" id="{656798C9-43B3-E2AF-DA18-C878DF038C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11800" y="3881335"/>
            <a:ext cx="609600" cy="609600"/>
          </a:xfrm>
          <a:prstGeom prst="rect">
            <a:avLst/>
          </a:prstGeom>
        </p:spPr>
      </p:pic>
    </p:spTree>
    <p:extLst>
      <p:ext uri="{BB962C8B-B14F-4D97-AF65-F5344CB8AC3E}">
        <p14:creationId xmlns:p14="http://schemas.microsoft.com/office/powerpoint/2010/main" val="127742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txBox="1">
            <a:spLocks noGrp="1"/>
          </p:cNvSpPr>
          <p:nvPr>
            <p:ph type="title"/>
          </p:nvPr>
        </p:nvSpPr>
        <p:spPr>
          <a:xfrm>
            <a:off x="452894" y="444398"/>
            <a:ext cx="8058102" cy="4603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                Case Study on Smart Home Security</a:t>
            </a:r>
            <a:br>
              <a:rPr lang="en-US" sz="2400" dirty="0"/>
            </a:br>
            <a:br>
              <a:rPr lang="en-US" sz="2000" dirty="0"/>
            </a:br>
            <a:endParaRPr lang="en-US" sz="2000" dirty="0"/>
          </a:p>
        </p:txBody>
      </p:sp>
      <p:sp>
        <p:nvSpPr>
          <p:cNvPr id="339" name="Google Shape;339;p43"/>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2"/>
                </a:solidFill>
              </a:rPr>
              <a:t>00</a:t>
            </a:r>
            <a:fld id="{00000000-1234-1234-1234-123412341234}" type="slidenum">
              <a:rPr lang="en">
                <a:solidFill>
                  <a:schemeClr val="accent2"/>
                </a:solidFill>
              </a:rPr>
              <a:pPr marL="0" lvl="0" indent="0" algn="r" rtl="0">
                <a:spcBef>
                  <a:spcPts val="0"/>
                </a:spcBef>
                <a:spcAft>
                  <a:spcPts val="0"/>
                </a:spcAft>
                <a:buNone/>
              </a:pPr>
              <a:t>21</a:t>
            </a:fld>
            <a:endParaRPr>
              <a:solidFill>
                <a:schemeClr val="accent2"/>
              </a:solidFill>
            </a:endParaRPr>
          </a:p>
        </p:txBody>
      </p:sp>
      <p:grpSp>
        <p:nvGrpSpPr>
          <p:cNvPr id="2" name="Google Shape;340;p43"/>
          <p:cNvGrpSpPr/>
          <p:nvPr/>
        </p:nvGrpSpPr>
        <p:grpSpPr>
          <a:xfrm>
            <a:off x="282345" y="4447646"/>
            <a:ext cx="6400152" cy="143201"/>
            <a:chOff x="282345" y="4461246"/>
            <a:chExt cx="6400152" cy="143201"/>
          </a:xfrm>
        </p:grpSpPr>
        <p:sp>
          <p:nvSpPr>
            <p:cNvPr id="341" name="Google Shape;341;p43"/>
            <p:cNvSpPr/>
            <p:nvPr/>
          </p:nvSpPr>
          <p:spPr>
            <a:xfrm>
              <a:off x="282345" y="4523702"/>
              <a:ext cx="6272672"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3"/>
            <p:cNvSpPr/>
            <p:nvPr/>
          </p:nvSpPr>
          <p:spPr>
            <a:xfrm>
              <a:off x="6533627"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343;p43"/>
          <p:cNvGrpSpPr/>
          <p:nvPr/>
        </p:nvGrpSpPr>
        <p:grpSpPr>
          <a:xfrm>
            <a:off x="6789631" y="890912"/>
            <a:ext cx="2125029" cy="403038"/>
            <a:chOff x="6787353" y="621971"/>
            <a:chExt cx="2125029" cy="403038"/>
          </a:xfrm>
        </p:grpSpPr>
        <p:sp>
          <p:nvSpPr>
            <p:cNvPr id="344" name="Google Shape;344;p43"/>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43"/>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3"/>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37;p43">
            <a:extLst>
              <a:ext uri="{FF2B5EF4-FFF2-40B4-BE49-F238E27FC236}">
                <a16:creationId xmlns:a16="http://schemas.microsoft.com/office/drawing/2014/main" id="{5B7A06FD-8FB1-91B2-F443-642DE4E96CFA}"/>
              </a:ext>
            </a:extLst>
          </p:cNvPr>
          <p:cNvSpPr txBox="1">
            <a:spLocks/>
          </p:cNvSpPr>
          <p:nvPr/>
        </p:nvSpPr>
        <p:spPr>
          <a:xfrm>
            <a:off x="594800" y="904718"/>
            <a:ext cx="6425200" cy="14093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usso One"/>
              <a:buNone/>
              <a:defRPr sz="10000" b="0" i="0" u="none" strike="noStrike" cap="none">
                <a:solidFill>
                  <a:schemeClr val="lt1"/>
                </a:solidFill>
                <a:latin typeface="Russo One"/>
                <a:ea typeface="Russo One"/>
                <a:cs typeface="Russo One"/>
                <a:sym typeface="Russo One"/>
              </a:defRPr>
            </a:lvl1pPr>
            <a:lvl2pPr marR="0" lvl="1"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9pPr>
          </a:lstStyle>
          <a:p>
            <a:pPr algn="l"/>
            <a:r>
              <a:rPr lang="en-US" sz="1400" dirty="0"/>
              <a:t>Smart Home Systems leverage computing technology to provide homeowners with advanced control over various aspects of their living environment, such as lighting, temperature, security, and appliances. These systems typically incorporate a combination of sensors, actuators, communication devices, and centralized control units to automate and manage home functions. </a:t>
            </a:r>
            <a:br>
              <a:rPr lang="en-US" sz="1400" dirty="0"/>
            </a:br>
            <a:br>
              <a:rPr lang="en-US" sz="1400" dirty="0"/>
            </a:br>
            <a:endParaRPr lang="en-US" sz="1400" dirty="0"/>
          </a:p>
        </p:txBody>
      </p:sp>
      <p:sp>
        <p:nvSpPr>
          <p:cNvPr id="5" name="Google Shape;337;p43">
            <a:extLst>
              <a:ext uri="{FF2B5EF4-FFF2-40B4-BE49-F238E27FC236}">
                <a16:creationId xmlns:a16="http://schemas.microsoft.com/office/drawing/2014/main" id="{8878758B-5FF7-6573-0623-F9B65CF5BAAE}"/>
              </a:ext>
            </a:extLst>
          </p:cNvPr>
          <p:cNvSpPr txBox="1">
            <a:spLocks/>
          </p:cNvSpPr>
          <p:nvPr/>
        </p:nvSpPr>
        <p:spPr>
          <a:xfrm>
            <a:off x="1480016" y="2184634"/>
            <a:ext cx="5877393" cy="4603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usso One"/>
              <a:buNone/>
              <a:defRPr sz="10000" b="0" i="0" u="none" strike="noStrike" cap="none">
                <a:solidFill>
                  <a:schemeClr val="lt1"/>
                </a:solidFill>
                <a:latin typeface="Russo One"/>
                <a:ea typeface="Russo One"/>
                <a:cs typeface="Russo One"/>
                <a:sym typeface="Russo One"/>
              </a:defRPr>
            </a:lvl1pPr>
            <a:lvl2pPr marR="0" lvl="1"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9pPr>
          </a:lstStyle>
          <a:p>
            <a:r>
              <a:rPr lang="en-US" sz="2400" dirty="0"/>
              <a:t>Principles:</a:t>
            </a:r>
            <a:endParaRPr lang="en-US" sz="2000" dirty="0"/>
          </a:p>
        </p:txBody>
      </p:sp>
      <p:sp>
        <p:nvSpPr>
          <p:cNvPr id="6" name="Google Shape;337;p43">
            <a:extLst>
              <a:ext uri="{FF2B5EF4-FFF2-40B4-BE49-F238E27FC236}">
                <a16:creationId xmlns:a16="http://schemas.microsoft.com/office/drawing/2014/main" id="{1FF2DC2B-1E3C-7B5F-760B-A8E100928439}"/>
              </a:ext>
            </a:extLst>
          </p:cNvPr>
          <p:cNvSpPr txBox="1">
            <a:spLocks/>
          </p:cNvSpPr>
          <p:nvPr/>
        </p:nvSpPr>
        <p:spPr>
          <a:xfrm>
            <a:off x="594800" y="2644955"/>
            <a:ext cx="6425200" cy="17934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usso One"/>
              <a:buNone/>
              <a:defRPr sz="10000" b="0" i="0" u="none" strike="noStrike" cap="none">
                <a:solidFill>
                  <a:schemeClr val="lt1"/>
                </a:solidFill>
                <a:latin typeface="Russo One"/>
                <a:ea typeface="Russo One"/>
                <a:cs typeface="Russo One"/>
                <a:sym typeface="Russo One"/>
              </a:defRPr>
            </a:lvl1pPr>
            <a:lvl2pPr marR="0" lvl="1"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9pPr>
          </a:lstStyle>
          <a:p>
            <a:pPr algn="l"/>
            <a:r>
              <a:rPr lang="en-US" sz="1400" dirty="0"/>
              <a:t>1. Interconnectivity                                 4. User Interface</a:t>
            </a:r>
          </a:p>
          <a:p>
            <a:pPr marL="342900" indent="-342900" algn="l">
              <a:buAutoNum type="arabicPeriod"/>
            </a:pPr>
            <a:endParaRPr lang="en-US" sz="1400" dirty="0"/>
          </a:p>
          <a:p>
            <a:pPr algn="l"/>
            <a:r>
              <a:rPr lang="en-US" sz="1400" dirty="0"/>
              <a:t>2. Monitoring and Control                       5. Integration</a:t>
            </a:r>
          </a:p>
          <a:p>
            <a:pPr algn="l"/>
            <a:endParaRPr lang="en-US" sz="1400" dirty="0"/>
          </a:p>
          <a:p>
            <a:pPr algn="l"/>
            <a:r>
              <a:rPr lang="en-US" sz="1400" dirty="0"/>
              <a:t>3. Data Analysis</a:t>
            </a:r>
            <a:br>
              <a:rPr lang="en-US" sz="1400" dirty="0"/>
            </a:br>
            <a:br>
              <a:rPr lang="en-US" sz="1400" dirty="0"/>
            </a:br>
            <a:endParaRPr lang="en-US" sz="1400" dirty="0"/>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78"/>
          <p:cNvSpPr txBox="1">
            <a:spLocks noGrp="1"/>
          </p:cNvSpPr>
          <p:nvPr>
            <p:ph type="body" idx="1"/>
          </p:nvPr>
        </p:nvSpPr>
        <p:spPr>
          <a:xfrm>
            <a:off x="1341925" y="972898"/>
            <a:ext cx="6141438" cy="18288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1. Interoperability             </a:t>
            </a:r>
          </a:p>
          <a:p>
            <a:pPr marL="0" lvl="0" indent="0" algn="l" rtl="0">
              <a:spcBef>
                <a:spcPts val="0"/>
              </a:spcBef>
              <a:spcAft>
                <a:spcPts val="0"/>
              </a:spcAft>
              <a:buNone/>
            </a:pPr>
            <a:endParaRPr lang="en-US" sz="2000" dirty="0"/>
          </a:p>
          <a:p>
            <a:pPr marL="0" lvl="0" indent="0" algn="l" rtl="0">
              <a:spcBef>
                <a:spcPts val="0"/>
              </a:spcBef>
              <a:spcAft>
                <a:spcPts val="0"/>
              </a:spcAft>
              <a:buNone/>
            </a:pPr>
            <a:r>
              <a:rPr lang="en-US" sz="2000" dirty="0"/>
              <a:t>2. Data Security</a:t>
            </a:r>
          </a:p>
          <a:p>
            <a:pPr marL="0" lvl="0" indent="0" algn="l" rtl="0">
              <a:spcBef>
                <a:spcPts val="0"/>
              </a:spcBef>
              <a:spcAft>
                <a:spcPts val="0"/>
              </a:spcAft>
              <a:buNone/>
            </a:pPr>
            <a:endParaRPr lang="en-US" sz="2000" dirty="0"/>
          </a:p>
          <a:p>
            <a:pPr marL="0" lvl="0" indent="0" algn="l" rtl="0">
              <a:spcBef>
                <a:spcPts val="0"/>
              </a:spcBef>
              <a:spcAft>
                <a:spcPts val="0"/>
              </a:spcAft>
              <a:buNone/>
            </a:pPr>
            <a:r>
              <a:rPr lang="en-US" sz="2000" dirty="0"/>
              <a:t>3. Reliability</a:t>
            </a:r>
          </a:p>
          <a:p>
            <a:pPr marL="0" lvl="0" indent="0" algn="l" rtl="0">
              <a:spcBef>
                <a:spcPts val="0"/>
              </a:spcBef>
              <a:spcAft>
                <a:spcPts val="0"/>
              </a:spcAft>
              <a:buNone/>
            </a:pPr>
            <a:endParaRPr lang="en-US" sz="2000" dirty="0"/>
          </a:p>
          <a:p>
            <a:pPr marL="0" lvl="0" indent="0" algn="l" rtl="0">
              <a:spcBef>
                <a:spcPts val="0"/>
              </a:spcBef>
              <a:spcAft>
                <a:spcPts val="0"/>
              </a:spcAft>
              <a:buNone/>
            </a:pPr>
            <a:r>
              <a:rPr lang="en-US" sz="2000" dirty="0"/>
              <a:t>4. Complexity</a:t>
            </a:r>
          </a:p>
        </p:txBody>
      </p:sp>
      <p:sp>
        <p:nvSpPr>
          <p:cNvPr id="1734" name="Google Shape;1734;p78"/>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Challenges:</a:t>
            </a:r>
          </a:p>
        </p:txBody>
      </p:sp>
      <p:sp>
        <p:nvSpPr>
          <p:cNvPr id="1735" name="Google Shape;1735;p78"/>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8"/>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Smart home security: challenges, issues and solutions at ...">
            <a:extLst>
              <a:ext uri="{FF2B5EF4-FFF2-40B4-BE49-F238E27FC236}">
                <a16:creationId xmlns:a16="http://schemas.microsoft.com/office/drawing/2014/main" id="{61CFC9E1-489B-7F39-F5BA-505A87758D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6648" y="1080458"/>
            <a:ext cx="3687034" cy="3090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78"/>
          <p:cNvSpPr txBox="1">
            <a:spLocks noGrp="1"/>
          </p:cNvSpPr>
          <p:nvPr>
            <p:ph type="body" idx="1"/>
          </p:nvPr>
        </p:nvSpPr>
        <p:spPr>
          <a:xfrm>
            <a:off x="1341924" y="972898"/>
            <a:ext cx="7602695" cy="18288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1. Energy Efficiency            3. Convenience and Comfort</a:t>
            </a:r>
          </a:p>
          <a:p>
            <a:pPr marL="0" lvl="0" indent="0" algn="l" rtl="0">
              <a:spcBef>
                <a:spcPts val="0"/>
              </a:spcBef>
              <a:spcAft>
                <a:spcPts val="0"/>
              </a:spcAft>
              <a:buNone/>
            </a:pPr>
            <a:endParaRPr lang="en-US" sz="2000" dirty="0"/>
          </a:p>
          <a:p>
            <a:pPr marL="0" lvl="0" indent="0" algn="l" rtl="0">
              <a:spcBef>
                <a:spcPts val="0"/>
              </a:spcBef>
              <a:spcAft>
                <a:spcPts val="0"/>
              </a:spcAft>
              <a:buNone/>
            </a:pPr>
            <a:r>
              <a:rPr lang="en-US" sz="2000" dirty="0"/>
              <a:t>2. Home Security                4. Health Monitoring</a:t>
            </a:r>
          </a:p>
          <a:p>
            <a:pPr marL="0" lvl="0" indent="0" algn="l" rtl="0">
              <a:spcBef>
                <a:spcPts val="0"/>
              </a:spcBef>
              <a:spcAft>
                <a:spcPts val="0"/>
              </a:spcAft>
              <a:buNone/>
            </a:pPr>
            <a:endParaRPr lang="en-US" sz="2000" dirty="0"/>
          </a:p>
          <a:p>
            <a:pPr marL="0" lvl="0" indent="0" algn="l" rtl="0">
              <a:spcBef>
                <a:spcPts val="0"/>
              </a:spcBef>
              <a:spcAft>
                <a:spcPts val="0"/>
              </a:spcAft>
              <a:buNone/>
            </a:pPr>
            <a:r>
              <a:rPr lang="en-US" sz="2000" dirty="0"/>
              <a:t>                                5. Home Automation</a:t>
            </a:r>
          </a:p>
        </p:txBody>
      </p:sp>
      <p:sp>
        <p:nvSpPr>
          <p:cNvPr id="1734" name="Google Shape;1734;p78"/>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Applications:</a:t>
            </a:r>
          </a:p>
        </p:txBody>
      </p:sp>
      <p:sp>
        <p:nvSpPr>
          <p:cNvPr id="1735" name="Google Shape;1735;p78"/>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8"/>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Smart Home Security Stock Photos, Images and Backgrounds for ...">
            <a:extLst>
              <a:ext uri="{FF2B5EF4-FFF2-40B4-BE49-F238E27FC236}">
                <a16:creationId xmlns:a16="http://schemas.microsoft.com/office/drawing/2014/main" id="{105CA900-EAA5-A6A6-12DF-C05450D020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750" y="2220186"/>
            <a:ext cx="3668250" cy="2383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8374211"/>
      </p:ext>
    </p:extLst>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txBox="1">
            <a:spLocks noGrp="1"/>
          </p:cNvSpPr>
          <p:nvPr>
            <p:ph type="title"/>
          </p:nvPr>
        </p:nvSpPr>
        <p:spPr>
          <a:xfrm>
            <a:off x="2919213" y="545017"/>
            <a:ext cx="2537813" cy="4603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Group Activity: </a:t>
            </a:r>
            <a:endParaRPr lang="en-US" sz="2000" dirty="0"/>
          </a:p>
        </p:txBody>
      </p:sp>
      <p:sp>
        <p:nvSpPr>
          <p:cNvPr id="339" name="Google Shape;339;p43"/>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2"/>
                </a:solidFill>
              </a:rPr>
              <a:t>00</a:t>
            </a:r>
            <a:fld id="{00000000-1234-1234-1234-123412341234}" type="slidenum">
              <a:rPr lang="en">
                <a:solidFill>
                  <a:schemeClr val="accent2"/>
                </a:solidFill>
              </a:rPr>
              <a:pPr marL="0" lvl="0" indent="0" algn="r" rtl="0">
                <a:spcBef>
                  <a:spcPts val="0"/>
                </a:spcBef>
                <a:spcAft>
                  <a:spcPts val="0"/>
                </a:spcAft>
                <a:buNone/>
              </a:pPr>
              <a:t>24</a:t>
            </a:fld>
            <a:endParaRPr>
              <a:solidFill>
                <a:schemeClr val="accent2"/>
              </a:solidFill>
            </a:endParaRPr>
          </a:p>
        </p:txBody>
      </p:sp>
      <p:grpSp>
        <p:nvGrpSpPr>
          <p:cNvPr id="2" name="Google Shape;340;p43"/>
          <p:cNvGrpSpPr/>
          <p:nvPr/>
        </p:nvGrpSpPr>
        <p:grpSpPr>
          <a:xfrm>
            <a:off x="282345" y="4447646"/>
            <a:ext cx="6400152" cy="143201"/>
            <a:chOff x="282345" y="4461246"/>
            <a:chExt cx="6400152" cy="143201"/>
          </a:xfrm>
        </p:grpSpPr>
        <p:sp>
          <p:nvSpPr>
            <p:cNvPr id="341" name="Google Shape;341;p43"/>
            <p:cNvSpPr/>
            <p:nvPr/>
          </p:nvSpPr>
          <p:spPr>
            <a:xfrm>
              <a:off x="282345" y="4523702"/>
              <a:ext cx="6272672"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3"/>
            <p:cNvSpPr/>
            <p:nvPr/>
          </p:nvSpPr>
          <p:spPr>
            <a:xfrm>
              <a:off x="6533627"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343;p43"/>
          <p:cNvGrpSpPr/>
          <p:nvPr/>
        </p:nvGrpSpPr>
        <p:grpSpPr>
          <a:xfrm>
            <a:off x="6789631" y="890912"/>
            <a:ext cx="2125029" cy="403038"/>
            <a:chOff x="6787353" y="621971"/>
            <a:chExt cx="2125029" cy="403038"/>
          </a:xfrm>
        </p:grpSpPr>
        <p:sp>
          <p:nvSpPr>
            <p:cNvPr id="344" name="Google Shape;344;p43"/>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43"/>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3"/>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37;p43">
            <a:extLst>
              <a:ext uri="{FF2B5EF4-FFF2-40B4-BE49-F238E27FC236}">
                <a16:creationId xmlns:a16="http://schemas.microsoft.com/office/drawing/2014/main" id="{5B7A06FD-8FB1-91B2-F443-642DE4E96CFA}"/>
              </a:ext>
            </a:extLst>
          </p:cNvPr>
          <p:cNvSpPr txBox="1">
            <a:spLocks/>
          </p:cNvSpPr>
          <p:nvPr/>
        </p:nvSpPr>
        <p:spPr>
          <a:xfrm>
            <a:off x="1269618" y="1118724"/>
            <a:ext cx="6425200" cy="14093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Russo One"/>
              <a:buNone/>
              <a:defRPr sz="10000" b="0" i="0" u="none" strike="noStrike" cap="none">
                <a:solidFill>
                  <a:schemeClr val="lt1"/>
                </a:solidFill>
                <a:latin typeface="Russo One"/>
                <a:ea typeface="Russo One"/>
                <a:cs typeface="Russo One"/>
                <a:sym typeface="Russo One"/>
              </a:defRPr>
            </a:lvl1pPr>
            <a:lvl2pPr marR="0" lvl="1"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3600"/>
              <a:buFont typeface="Bebas Neue"/>
              <a:buNone/>
              <a:defRPr sz="3600" b="0" i="0" u="none" strike="noStrike" cap="none">
                <a:solidFill>
                  <a:schemeClr val="lt1"/>
                </a:solidFill>
                <a:latin typeface="Bebas Neue"/>
                <a:ea typeface="Bebas Neue"/>
                <a:cs typeface="Bebas Neue"/>
                <a:sym typeface="Bebas Neue"/>
              </a:defRPr>
            </a:lvl9pPr>
          </a:lstStyle>
          <a:p>
            <a:pPr algn="l"/>
            <a:r>
              <a:rPr lang="en-US" sz="1800" dirty="0"/>
              <a:t>Discuss and describe some case study examples covering various aspects of computing systems. Provide the principles, challenges, and applications of chosen technologies’ computing systems. </a:t>
            </a:r>
            <a:br>
              <a:rPr lang="en-US" sz="1800" dirty="0"/>
            </a:br>
            <a:br>
              <a:rPr lang="en-US" sz="1800" dirty="0"/>
            </a:br>
            <a:endParaRPr lang="en-US" sz="1800" dirty="0"/>
          </a:p>
        </p:txBody>
      </p:sp>
      <p:pic>
        <p:nvPicPr>
          <p:cNvPr id="7" name="Picture 6" descr="Energies | Free Full-Text | Enhancing Smart Home Design with ...">
            <a:extLst>
              <a:ext uri="{FF2B5EF4-FFF2-40B4-BE49-F238E27FC236}">
                <a16:creationId xmlns:a16="http://schemas.microsoft.com/office/drawing/2014/main" id="{A7F0AF30-84EE-A1D6-B468-4E9735D2A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0374" y="2475167"/>
            <a:ext cx="3949622" cy="1972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296513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txBox="1">
            <a:spLocks noGrp="1"/>
          </p:cNvSpPr>
          <p:nvPr>
            <p:ph type="title"/>
          </p:nvPr>
        </p:nvSpPr>
        <p:spPr>
          <a:xfrm>
            <a:off x="2391900" y="1179450"/>
            <a:ext cx="4360200" cy="134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t>Homework</a:t>
            </a:r>
            <a:endParaRPr sz="3600" dirty="0"/>
          </a:p>
        </p:txBody>
      </p:sp>
      <p:sp>
        <p:nvSpPr>
          <p:cNvPr id="338" name="Google Shape;338;p43"/>
          <p:cNvSpPr txBox="1">
            <a:spLocks noGrp="1"/>
          </p:cNvSpPr>
          <p:nvPr>
            <p:ph type="subTitle" idx="1"/>
          </p:nvPr>
        </p:nvSpPr>
        <p:spPr>
          <a:xfrm>
            <a:off x="638629" y="1894114"/>
            <a:ext cx="7852228" cy="23948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Write a summary of the chosen computing technology by providing the principles, challenges, and applications. </a:t>
            </a:r>
          </a:p>
        </p:txBody>
      </p:sp>
      <p:sp>
        <p:nvSpPr>
          <p:cNvPr id="339" name="Google Shape;339;p43"/>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accent2"/>
                </a:solidFill>
              </a:rPr>
              <a:t>00</a:t>
            </a:r>
            <a:fld id="{00000000-1234-1234-1234-123412341234}" type="slidenum">
              <a:rPr lang="en">
                <a:solidFill>
                  <a:schemeClr val="accent2"/>
                </a:solidFill>
              </a:rPr>
              <a:pPr marL="0" lvl="0" indent="0" algn="r" rtl="0">
                <a:spcBef>
                  <a:spcPts val="0"/>
                </a:spcBef>
                <a:spcAft>
                  <a:spcPts val="0"/>
                </a:spcAft>
                <a:buNone/>
              </a:pPr>
              <a:t>25</a:t>
            </a:fld>
            <a:endParaRPr>
              <a:solidFill>
                <a:schemeClr val="accent2"/>
              </a:solidFill>
            </a:endParaRPr>
          </a:p>
        </p:txBody>
      </p:sp>
      <p:grpSp>
        <p:nvGrpSpPr>
          <p:cNvPr id="2" name="Google Shape;340;p43"/>
          <p:cNvGrpSpPr/>
          <p:nvPr/>
        </p:nvGrpSpPr>
        <p:grpSpPr>
          <a:xfrm>
            <a:off x="282345" y="4447646"/>
            <a:ext cx="6400152" cy="143201"/>
            <a:chOff x="282345" y="4461246"/>
            <a:chExt cx="6400152" cy="143201"/>
          </a:xfrm>
        </p:grpSpPr>
        <p:sp>
          <p:nvSpPr>
            <p:cNvPr id="341" name="Google Shape;341;p43"/>
            <p:cNvSpPr/>
            <p:nvPr/>
          </p:nvSpPr>
          <p:spPr>
            <a:xfrm>
              <a:off x="282345" y="4523702"/>
              <a:ext cx="6272672"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3"/>
            <p:cNvSpPr/>
            <p:nvPr/>
          </p:nvSpPr>
          <p:spPr>
            <a:xfrm>
              <a:off x="6533627"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343;p43"/>
          <p:cNvGrpSpPr/>
          <p:nvPr/>
        </p:nvGrpSpPr>
        <p:grpSpPr>
          <a:xfrm>
            <a:off x="6789631" y="890912"/>
            <a:ext cx="2125029" cy="403038"/>
            <a:chOff x="6787353" y="621971"/>
            <a:chExt cx="2125029" cy="403038"/>
          </a:xfrm>
        </p:grpSpPr>
        <p:sp>
          <p:nvSpPr>
            <p:cNvPr id="344" name="Google Shape;344;p43"/>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43"/>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3"/>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05A61-10EA-32E6-B898-2078FF44B4AE}"/>
              </a:ext>
            </a:extLst>
          </p:cNvPr>
          <p:cNvPicPr>
            <a:picLocks noChangeAspect="1"/>
          </p:cNvPicPr>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472189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8EBE-CB19-A209-9900-DB2CC13B59E7}"/>
              </a:ext>
            </a:extLst>
          </p:cNvPr>
          <p:cNvSpPr>
            <a:spLocks noGrp="1"/>
          </p:cNvSpPr>
          <p:nvPr>
            <p:ph type="title"/>
          </p:nvPr>
        </p:nvSpPr>
        <p:spPr>
          <a:xfrm>
            <a:off x="781050" y="1179450"/>
            <a:ext cx="7810499" cy="1346400"/>
          </a:xfrm>
        </p:spPr>
        <p:txBody>
          <a:bodyPr/>
          <a:lstStyle/>
          <a:p>
            <a:r>
              <a:rPr lang="en-US" sz="5400" dirty="0"/>
              <a:t>Inside the computer</a:t>
            </a:r>
          </a:p>
        </p:txBody>
      </p:sp>
      <p:sp>
        <p:nvSpPr>
          <p:cNvPr id="3" name="Subtitle 2">
            <a:extLst>
              <a:ext uri="{FF2B5EF4-FFF2-40B4-BE49-F238E27FC236}">
                <a16:creationId xmlns:a16="http://schemas.microsoft.com/office/drawing/2014/main" id="{A2A91218-10E1-AE8C-DA2B-9F28D79BEA5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99980E2-BF2A-9B0A-3424-3EF22A67FB9C}"/>
              </a:ext>
            </a:extLst>
          </p:cNvPr>
          <p:cNvPicPr>
            <a:picLocks noChangeAspect="1"/>
          </p:cNvPicPr>
          <p:nvPr/>
        </p:nvPicPr>
        <p:blipFill>
          <a:blip r:embed="rId2"/>
          <a:stretch>
            <a:fillRect/>
          </a:stretch>
        </p:blipFill>
        <p:spPr>
          <a:xfrm>
            <a:off x="1771650" y="2319240"/>
            <a:ext cx="5703570" cy="228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67832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BD36-ED1C-4104-A031-DCDC0441D074}"/>
              </a:ext>
            </a:extLst>
          </p:cNvPr>
          <p:cNvSpPr>
            <a:spLocks noGrp="1"/>
          </p:cNvSpPr>
          <p:nvPr>
            <p:ph type="title"/>
          </p:nvPr>
        </p:nvSpPr>
        <p:spPr>
          <a:xfrm>
            <a:off x="1172080" y="1180455"/>
            <a:ext cx="4193800" cy="1849581"/>
          </a:xfrm>
        </p:spPr>
        <p:txBody>
          <a:bodyPr/>
          <a:lstStyle/>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I</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dentify and describe the primary internal components </a:t>
            </a:r>
            <a:r>
              <a:rPr lang="en-US" sz="2400" b="1" dirty="0">
                <a:latin typeface="Times New Roman" panose="02020603050405020304" pitchFamily="18" charset="0"/>
                <a:cs typeface="Times New Roman" panose="02020603050405020304" pitchFamily="18" charset="0"/>
              </a:rPr>
              <a:t>of a computer;</a:t>
            </a:r>
            <a:br>
              <a:rPr lang="en-US"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017DA0F2-7A79-DF1D-ECA0-246AFC5E5889}"/>
              </a:ext>
            </a:extLst>
          </p:cNvPr>
          <p:cNvSpPr>
            <a:spLocks noGrp="1"/>
          </p:cNvSpPr>
          <p:nvPr>
            <p:ph type="title" idx="2"/>
          </p:nvPr>
        </p:nvSpPr>
        <p:spPr>
          <a:xfrm>
            <a:off x="720000" y="1593369"/>
            <a:ext cx="633600" cy="704100"/>
          </a:xfrm>
        </p:spPr>
        <p:txBody>
          <a:bodyPr/>
          <a:lstStyle/>
          <a:p>
            <a:r>
              <a:rPr lang="en-US" dirty="0"/>
              <a:t>1.</a:t>
            </a:r>
          </a:p>
        </p:txBody>
      </p:sp>
      <p:sp>
        <p:nvSpPr>
          <p:cNvPr id="5" name="Title 4">
            <a:extLst>
              <a:ext uri="{FF2B5EF4-FFF2-40B4-BE49-F238E27FC236}">
                <a16:creationId xmlns:a16="http://schemas.microsoft.com/office/drawing/2014/main" id="{B2FBFFD0-71ED-C18D-FB6D-EC25EEB8CC51}"/>
              </a:ext>
            </a:extLst>
          </p:cNvPr>
          <p:cNvSpPr>
            <a:spLocks noGrp="1"/>
          </p:cNvSpPr>
          <p:nvPr>
            <p:ph type="title" idx="3"/>
          </p:nvPr>
        </p:nvSpPr>
        <p:spPr>
          <a:xfrm>
            <a:off x="1353600" y="3592676"/>
            <a:ext cx="3732750" cy="933008"/>
          </a:xfrm>
        </p:spPr>
        <p:txBody>
          <a:bodyPr/>
          <a:lstStyle/>
          <a:p>
            <a:pPr marL="0" indent="0"/>
            <a:r>
              <a:rPr lang="en-US" sz="2400" b="1" dirty="0">
                <a:latin typeface="Times New Roman" panose="02020603050405020304" pitchFamily="18" charset="0"/>
                <a:cs typeface="Times New Roman" panose="02020603050405020304" pitchFamily="18" charset="0"/>
              </a:rPr>
              <a:t>Read and comprehend the meaning of the terms related to computer components;</a:t>
            </a:r>
          </a:p>
        </p:txBody>
      </p:sp>
      <p:sp>
        <p:nvSpPr>
          <p:cNvPr id="6" name="Title 5">
            <a:extLst>
              <a:ext uri="{FF2B5EF4-FFF2-40B4-BE49-F238E27FC236}">
                <a16:creationId xmlns:a16="http://schemas.microsoft.com/office/drawing/2014/main" id="{67173D7D-592D-F915-93E8-25725FB74ED4}"/>
              </a:ext>
            </a:extLst>
          </p:cNvPr>
          <p:cNvSpPr>
            <a:spLocks noGrp="1"/>
          </p:cNvSpPr>
          <p:nvPr>
            <p:ph type="title" idx="4"/>
          </p:nvPr>
        </p:nvSpPr>
        <p:spPr>
          <a:xfrm>
            <a:off x="582930" y="3201113"/>
            <a:ext cx="788670" cy="704100"/>
          </a:xfrm>
        </p:spPr>
        <p:txBody>
          <a:bodyPr/>
          <a:lstStyle/>
          <a:p>
            <a:r>
              <a:rPr lang="en-US" dirty="0"/>
              <a:t>2.</a:t>
            </a:r>
          </a:p>
        </p:txBody>
      </p:sp>
      <p:sp>
        <p:nvSpPr>
          <p:cNvPr id="11" name="Title 10">
            <a:extLst>
              <a:ext uri="{FF2B5EF4-FFF2-40B4-BE49-F238E27FC236}">
                <a16:creationId xmlns:a16="http://schemas.microsoft.com/office/drawing/2014/main" id="{7CF09CCC-4B8B-31BE-88E7-B2BB0EE24EF1}"/>
              </a:ext>
            </a:extLst>
          </p:cNvPr>
          <p:cNvSpPr>
            <a:spLocks noGrp="1"/>
          </p:cNvSpPr>
          <p:nvPr>
            <p:ph type="title" idx="9"/>
          </p:nvPr>
        </p:nvSpPr>
        <p:spPr>
          <a:xfrm>
            <a:off x="5365880" y="1474470"/>
            <a:ext cx="3778120" cy="3129032"/>
          </a:xfrm>
        </p:spPr>
        <p:txBody>
          <a:bodyPr/>
          <a:lstStyle/>
          <a:p>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sp>
        <p:nvSpPr>
          <p:cNvPr id="12" name="Title 11">
            <a:extLst>
              <a:ext uri="{FF2B5EF4-FFF2-40B4-BE49-F238E27FC236}">
                <a16:creationId xmlns:a16="http://schemas.microsoft.com/office/drawing/2014/main" id="{A758E304-0A27-0E99-5CD2-6B48A111ADFA}"/>
              </a:ext>
            </a:extLst>
          </p:cNvPr>
          <p:cNvSpPr>
            <a:spLocks noGrp="1"/>
          </p:cNvSpPr>
          <p:nvPr>
            <p:ph type="title" idx="13"/>
          </p:nvPr>
        </p:nvSpPr>
        <p:spPr>
          <a:xfrm>
            <a:off x="5086350" y="2297469"/>
            <a:ext cx="707650" cy="732568"/>
          </a:xfrm>
        </p:spPr>
        <p:txBody>
          <a:bodyPr/>
          <a:lstStyle/>
          <a:p>
            <a:r>
              <a:rPr lang="en-US" dirty="0"/>
              <a:t>3.</a:t>
            </a:r>
          </a:p>
        </p:txBody>
      </p:sp>
      <p:sp>
        <p:nvSpPr>
          <p:cNvPr id="14" name="Title 13">
            <a:extLst>
              <a:ext uri="{FF2B5EF4-FFF2-40B4-BE49-F238E27FC236}">
                <a16:creationId xmlns:a16="http://schemas.microsoft.com/office/drawing/2014/main" id="{E1F173D4-2485-2AF0-BE53-2753E50ED151}"/>
              </a:ext>
            </a:extLst>
          </p:cNvPr>
          <p:cNvSpPr>
            <a:spLocks noGrp="1"/>
          </p:cNvSpPr>
          <p:nvPr>
            <p:ph type="title" idx="15"/>
          </p:nvPr>
        </p:nvSpPr>
        <p:spPr/>
        <p:txBody>
          <a:bodyPr/>
          <a:lstStyle/>
          <a:p>
            <a:r>
              <a:rPr lang="en-US" dirty="0"/>
              <a:t>Objectives:</a:t>
            </a:r>
          </a:p>
        </p:txBody>
      </p:sp>
      <p:sp>
        <p:nvSpPr>
          <p:cNvPr id="7" name="TextBox 6">
            <a:extLst>
              <a:ext uri="{FF2B5EF4-FFF2-40B4-BE49-F238E27FC236}">
                <a16:creationId xmlns:a16="http://schemas.microsoft.com/office/drawing/2014/main" id="{1BB664D6-6947-902C-1848-804004E4D731}"/>
              </a:ext>
            </a:extLst>
          </p:cNvPr>
          <p:cNvSpPr txBox="1"/>
          <p:nvPr/>
        </p:nvSpPr>
        <p:spPr>
          <a:xfrm>
            <a:off x="5794000" y="2089912"/>
            <a:ext cx="2367020" cy="1569660"/>
          </a:xfrm>
          <a:prstGeom prst="rect">
            <a:avLst/>
          </a:prstGeom>
          <a:noFill/>
        </p:spPr>
        <p:txBody>
          <a:bodyPr wrap="square">
            <a:spAutoFit/>
          </a:bodyPr>
          <a:lstStyle/>
          <a:p>
            <a:r>
              <a:rPr lang="en-US" sz="2400" b="1" dirty="0">
                <a:solidFill>
                  <a:schemeClr val="lt1"/>
                </a:solidFill>
                <a:latin typeface="Times New Roman" panose="02020603050405020304" pitchFamily="18" charset="0"/>
                <a:cs typeface="Times New Roman" panose="02020603050405020304" pitchFamily="18" charset="0"/>
                <a:sym typeface="Russo One"/>
              </a:rPr>
              <a:t>Use target vocabulary in speaking and writing.</a:t>
            </a:r>
          </a:p>
        </p:txBody>
      </p:sp>
    </p:spTree>
    <p:extLst>
      <p:ext uri="{BB962C8B-B14F-4D97-AF65-F5344CB8AC3E}">
        <p14:creationId xmlns:p14="http://schemas.microsoft.com/office/powerpoint/2010/main" val="17624381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A0538E-1B5B-AD23-2543-99EEDAF12B07}"/>
              </a:ext>
            </a:extLst>
          </p:cNvPr>
          <p:cNvSpPr>
            <a:spLocks noGrp="1"/>
          </p:cNvSpPr>
          <p:nvPr>
            <p:ph type="subTitle" idx="1"/>
          </p:nvPr>
        </p:nvSpPr>
        <p:spPr>
          <a:xfrm>
            <a:off x="411480" y="868680"/>
            <a:ext cx="4446270" cy="1360169"/>
          </a:xfrm>
        </p:spPr>
        <p:txBody>
          <a:bodyPr/>
          <a:lstStyle/>
          <a:p>
            <a:r>
              <a:rPr lang="en-US" dirty="0"/>
              <a:t>1. </a:t>
            </a:r>
            <a:r>
              <a:rPr lang="en-US" sz="2400" dirty="0"/>
              <a:t>Which components make up a typical desktop computer?</a:t>
            </a:r>
          </a:p>
        </p:txBody>
      </p:sp>
      <p:sp>
        <p:nvSpPr>
          <p:cNvPr id="3" name="Subtitle 2">
            <a:extLst>
              <a:ext uri="{FF2B5EF4-FFF2-40B4-BE49-F238E27FC236}">
                <a16:creationId xmlns:a16="http://schemas.microsoft.com/office/drawing/2014/main" id="{92D09784-FA3A-74E9-BAA3-79E4390D5CDC}"/>
              </a:ext>
            </a:extLst>
          </p:cNvPr>
          <p:cNvSpPr>
            <a:spLocks noGrp="1"/>
          </p:cNvSpPr>
          <p:nvPr>
            <p:ph type="subTitle" idx="2"/>
          </p:nvPr>
        </p:nvSpPr>
        <p:spPr>
          <a:xfrm>
            <a:off x="4857750" y="3383280"/>
            <a:ext cx="3771900" cy="1543050"/>
          </a:xfrm>
        </p:spPr>
        <p:txBody>
          <a:bodyPr/>
          <a:lstStyle/>
          <a:p>
            <a:r>
              <a:rPr lang="en-US" dirty="0"/>
              <a:t>2. </a:t>
            </a:r>
            <a:r>
              <a:rPr lang="en-US" sz="2400" dirty="0"/>
              <a:t>What do you call a person who repairs computers?</a:t>
            </a:r>
          </a:p>
        </p:txBody>
      </p:sp>
      <p:sp>
        <p:nvSpPr>
          <p:cNvPr id="6" name="Title 5">
            <a:extLst>
              <a:ext uri="{FF2B5EF4-FFF2-40B4-BE49-F238E27FC236}">
                <a16:creationId xmlns:a16="http://schemas.microsoft.com/office/drawing/2014/main" id="{F050BA9D-1332-9A92-1FBC-5CB004F28EBB}"/>
              </a:ext>
            </a:extLst>
          </p:cNvPr>
          <p:cNvSpPr>
            <a:spLocks noGrp="1"/>
          </p:cNvSpPr>
          <p:nvPr>
            <p:ph type="title"/>
          </p:nvPr>
        </p:nvSpPr>
        <p:spPr/>
        <p:txBody>
          <a:bodyPr/>
          <a:lstStyle/>
          <a:p>
            <a:r>
              <a:rPr lang="en-US" dirty="0"/>
              <a:t>Get Ready!</a:t>
            </a:r>
          </a:p>
        </p:txBody>
      </p:sp>
      <p:pic>
        <p:nvPicPr>
          <p:cNvPr id="7" name="Picture 6">
            <a:extLst>
              <a:ext uri="{FF2B5EF4-FFF2-40B4-BE49-F238E27FC236}">
                <a16:creationId xmlns:a16="http://schemas.microsoft.com/office/drawing/2014/main" id="{FBA460DC-C8F6-6A10-7107-0653610196FC}"/>
              </a:ext>
            </a:extLst>
          </p:cNvPr>
          <p:cNvPicPr>
            <a:picLocks noChangeAspect="1"/>
          </p:cNvPicPr>
          <p:nvPr/>
        </p:nvPicPr>
        <p:blipFill>
          <a:blip r:embed="rId2"/>
          <a:stretch>
            <a:fillRect/>
          </a:stretch>
        </p:blipFill>
        <p:spPr>
          <a:xfrm>
            <a:off x="1108710" y="2317501"/>
            <a:ext cx="3463290" cy="2286001"/>
          </a:xfrm>
          <a:prstGeom prst="rect">
            <a:avLst/>
          </a:prstGeom>
          <a:ln>
            <a:noFill/>
          </a:ln>
          <a:effectLst>
            <a:softEdge rad="112500"/>
          </a:effectLst>
        </p:spPr>
      </p:pic>
      <p:pic>
        <p:nvPicPr>
          <p:cNvPr id="8" name="Picture 7">
            <a:extLst>
              <a:ext uri="{FF2B5EF4-FFF2-40B4-BE49-F238E27FC236}">
                <a16:creationId xmlns:a16="http://schemas.microsoft.com/office/drawing/2014/main" id="{675CE82A-78B2-D583-B3F6-C797AE2BB182}"/>
              </a:ext>
            </a:extLst>
          </p:cNvPr>
          <p:cNvPicPr>
            <a:picLocks noChangeAspect="1"/>
          </p:cNvPicPr>
          <p:nvPr/>
        </p:nvPicPr>
        <p:blipFill>
          <a:blip r:embed="rId3"/>
          <a:stretch>
            <a:fillRect/>
          </a:stretch>
        </p:blipFill>
        <p:spPr>
          <a:xfrm>
            <a:off x="5095688" y="1041522"/>
            <a:ext cx="3533962" cy="2433198"/>
          </a:xfrm>
          <a:prstGeom prst="rect">
            <a:avLst/>
          </a:prstGeom>
          <a:ln>
            <a:noFill/>
          </a:ln>
          <a:effectLst>
            <a:softEdge rad="112500"/>
          </a:effectLst>
        </p:spPr>
      </p:pic>
    </p:spTree>
    <p:extLst>
      <p:ext uri="{BB962C8B-B14F-4D97-AF65-F5344CB8AC3E}">
        <p14:creationId xmlns:p14="http://schemas.microsoft.com/office/powerpoint/2010/main" val="1851624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425"/>
        <p:cNvGrpSpPr/>
        <p:nvPr/>
      </p:nvGrpSpPr>
      <p:grpSpPr>
        <a:xfrm>
          <a:off x="0" y="0"/>
          <a:ext cx="0" cy="0"/>
          <a:chOff x="0" y="0"/>
          <a:chExt cx="0" cy="0"/>
        </a:xfrm>
      </p:grpSpPr>
      <p:sp>
        <p:nvSpPr>
          <p:cNvPr id="428" name="Google Shape;428;p47"/>
          <p:cNvSpPr txBox="1">
            <a:spLocks noGrp="1"/>
          </p:cNvSpPr>
          <p:nvPr>
            <p:ph type="subTitle" idx="1"/>
          </p:nvPr>
        </p:nvSpPr>
        <p:spPr>
          <a:xfrm>
            <a:off x="1372962" y="1798324"/>
            <a:ext cx="3199037" cy="229837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000" dirty="0"/>
              <a:t>1</a:t>
            </a:r>
            <a:r>
              <a:rPr lang="en-US" sz="1800" dirty="0"/>
              <a:t>. What is the relevance and importance of computing systems in modern society? (for communication, education, business, healthcare, etc.)</a:t>
            </a:r>
          </a:p>
        </p:txBody>
      </p:sp>
      <p:sp>
        <p:nvSpPr>
          <p:cNvPr id="429" name="Google Shape;429;p47"/>
          <p:cNvSpPr txBox="1">
            <a:spLocks noGrp="1"/>
          </p:cNvSpPr>
          <p:nvPr>
            <p:ph type="subTitle" idx="2"/>
          </p:nvPr>
        </p:nvSpPr>
        <p:spPr>
          <a:xfrm>
            <a:off x="5037380" y="1793268"/>
            <a:ext cx="3477969" cy="198056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1800" dirty="0"/>
              <a:t>2. How do computing systems impact various aspects of our lives, from personal use to business applications?</a:t>
            </a:r>
          </a:p>
        </p:txBody>
      </p:sp>
      <p:sp>
        <p:nvSpPr>
          <p:cNvPr id="430" name="Google Shape;430;p47"/>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Lead-in: </a:t>
            </a:r>
          </a:p>
        </p:txBody>
      </p:sp>
      <p:grpSp>
        <p:nvGrpSpPr>
          <p:cNvPr id="431" name="Google Shape;431;p47"/>
          <p:cNvGrpSpPr/>
          <p:nvPr/>
        </p:nvGrpSpPr>
        <p:grpSpPr>
          <a:xfrm>
            <a:off x="2525394" y="1187281"/>
            <a:ext cx="376261" cy="376207"/>
            <a:chOff x="4817669" y="3638161"/>
            <a:chExt cx="376261" cy="376207"/>
          </a:xfrm>
        </p:grpSpPr>
        <p:sp>
          <p:nvSpPr>
            <p:cNvPr id="432" name="Google Shape;432;p47"/>
            <p:cNvSpPr/>
            <p:nvPr/>
          </p:nvSpPr>
          <p:spPr>
            <a:xfrm>
              <a:off x="4817669" y="3638161"/>
              <a:ext cx="376261" cy="376207"/>
            </a:xfrm>
            <a:custGeom>
              <a:avLst/>
              <a:gdLst/>
              <a:ahLst/>
              <a:cxnLst/>
              <a:rect l="l" t="t" r="r" b="b"/>
              <a:pathLst>
                <a:path w="13977" h="13975" extrusionOk="0">
                  <a:moveTo>
                    <a:pt x="1747" y="546"/>
                  </a:moveTo>
                  <a:lnTo>
                    <a:pt x="1747" y="1747"/>
                  </a:lnTo>
                  <a:lnTo>
                    <a:pt x="546" y="1747"/>
                  </a:lnTo>
                  <a:lnTo>
                    <a:pt x="546" y="546"/>
                  </a:lnTo>
                  <a:close/>
                  <a:moveTo>
                    <a:pt x="7589" y="546"/>
                  </a:moveTo>
                  <a:lnTo>
                    <a:pt x="7589" y="1747"/>
                  </a:lnTo>
                  <a:lnTo>
                    <a:pt x="6388" y="1747"/>
                  </a:lnTo>
                  <a:lnTo>
                    <a:pt x="6388" y="546"/>
                  </a:lnTo>
                  <a:close/>
                  <a:moveTo>
                    <a:pt x="13431" y="546"/>
                  </a:moveTo>
                  <a:lnTo>
                    <a:pt x="13431" y="1747"/>
                  </a:lnTo>
                  <a:lnTo>
                    <a:pt x="12231" y="1747"/>
                  </a:lnTo>
                  <a:lnTo>
                    <a:pt x="12231" y="546"/>
                  </a:lnTo>
                  <a:close/>
                  <a:moveTo>
                    <a:pt x="13431" y="6386"/>
                  </a:moveTo>
                  <a:lnTo>
                    <a:pt x="13431" y="7587"/>
                  </a:lnTo>
                  <a:lnTo>
                    <a:pt x="12231" y="7587"/>
                  </a:lnTo>
                  <a:lnTo>
                    <a:pt x="12231" y="6386"/>
                  </a:lnTo>
                  <a:close/>
                  <a:moveTo>
                    <a:pt x="1747" y="6388"/>
                  </a:moveTo>
                  <a:lnTo>
                    <a:pt x="1747" y="7589"/>
                  </a:lnTo>
                  <a:lnTo>
                    <a:pt x="546" y="7589"/>
                  </a:lnTo>
                  <a:lnTo>
                    <a:pt x="546" y="6388"/>
                  </a:lnTo>
                  <a:close/>
                  <a:moveTo>
                    <a:pt x="1747" y="12228"/>
                  </a:moveTo>
                  <a:lnTo>
                    <a:pt x="1747" y="13429"/>
                  </a:lnTo>
                  <a:lnTo>
                    <a:pt x="546" y="13429"/>
                  </a:lnTo>
                  <a:lnTo>
                    <a:pt x="546" y="12228"/>
                  </a:lnTo>
                  <a:close/>
                  <a:moveTo>
                    <a:pt x="7589" y="12228"/>
                  </a:moveTo>
                  <a:lnTo>
                    <a:pt x="7589" y="13429"/>
                  </a:lnTo>
                  <a:lnTo>
                    <a:pt x="6388" y="13429"/>
                  </a:lnTo>
                  <a:lnTo>
                    <a:pt x="6388" y="12228"/>
                  </a:lnTo>
                  <a:close/>
                  <a:moveTo>
                    <a:pt x="13431" y="12228"/>
                  </a:moveTo>
                  <a:lnTo>
                    <a:pt x="13431" y="13429"/>
                  </a:lnTo>
                  <a:lnTo>
                    <a:pt x="12231" y="13429"/>
                  </a:lnTo>
                  <a:lnTo>
                    <a:pt x="12231" y="12228"/>
                  </a:lnTo>
                  <a:close/>
                  <a:moveTo>
                    <a:pt x="274" y="0"/>
                  </a:moveTo>
                  <a:cubicBezTo>
                    <a:pt x="123" y="0"/>
                    <a:pt x="1" y="122"/>
                    <a:pt x="1" y="273"/>
                  </a:cubicBezTo>
                  <a:lnTo>
                    <a:pt x="1" y="2019"/>
                  </a:lnTo>
                  <a:cubicBezTo>
                    <a:pt x="1" y="2170"/>
                    <a:pt x="123" y="2292"/>
                    <a:pt x="274" y="2292"/>
                  </a:cubicBezTo>
                  <a:lnTo>
                    <a:pt x="874" y="2292"/>
                  </a:lnTo>
                  <a:lnTo>
                    <a:pt x="874" y="5841"/>
                  </a:lnTo>
                  <a:lnTo>
                    <a:pt x="274" y="5841"/>
                  </a:lnTo>
                  <a:cubicBezTo>
                    <a:pt x="123" y="5841"/>
                    <a:pt x="1" y="5963"/>
                    <a:pt x="1" y="6114"/>
                  </a:cubicBezTo>
                  <a:lnTo>
                    <a:pt x="1" y="7861"/>
                  </a:lnTo>
                  <a:cubicBezTo>
                    <a:pt x="1" y="8012"/>
                    <a:pt x="123" y="8134"/>
                    <a:pt x="274" y="8134"/>
                  </a:cubicBezTo>
                  <a:lnTo>
                    <a:pt x="874" y="8134"/>
                  </a:lnTo>
                  <a:lnTo>
                    <a:pt x="874" y="11683"/>
                  </a:lnTo>
                  <a:lnTo>
                    <a:pt x="274" y="11683"/>
                  </a:lnTo>
                  <a:cubicBezTo>
                    <a:pt x="123" y="11683"/>
                    <a:pt x="1" y="11805"/>
                    <a:pt x="1" y="11956"/>
                  </a:cubicBezTo>
                  <a:lnTo>
                    <a:pt x="1" y="13702"/>
                  </a:lnTo>
                  <a:cubicBezTo>
                    <a:pt x="1" y="13853"/>
                    <a:pt x="123" y="13974"/>
                    <a:pt x="274" y="13974"/>
                  </a:cubicBezTo>
                  <a:lnTo>
                    <a:pt x="2020" y="13974"/>
                  </a:lnTo>
                  <a:cubicBezTo>
                    <a:pt x="2171" y="13974"/>
                    <a:pt x="2294" y="13853"/>
                    <a:pt x="2294" y="13702"/>
                  </a:cubicBezTo>
                  <a:lnTo>
                    <a:pt x="2294" y="13101"/>
                  </a:lnTo>
                  <a:lnTo>
                    <a:pt x="5841" y="13101"/>
                  </a:lnTo>
                  <a:lnTo>
                    <a:pt x="5841" y="13702"/>
                  </a:lnTo>
                  <a:cubicBezTo>
                    <a:pt x="5841" y="13853"/>
                    <a:pt x="5965" y="13974"/>
                    <a:pt x="6114" y="13974"/>
                  </a:cubicBezTo>
                  <a:lnTo>
                    <a:pt x="7862" y="13974"/>
                  </a:lnTo>
                  <a:cubicBezTo>
                    <a:pt x="8013" y="13974"/>
                    <a:pt x="8135" y="13853"/>
                    <a:pt x="8135" y="13702"/>
                  </a:cubicBezTo>
                  <a:lnTo>
                    <a:pt x="8135" y="13101"/>
                  </a:lnTo>
                  <a:lnTo>
                    <a:pt x="11684" y="13101"/>
                  </a:lnTo>
                  <a:lnTo>
                    <a:pt x="11684" y="13702"/>
                  </a:lnTo>
                  <a:cubicBezTo>
                    <a:pt x="11684" y="13853"/>
                    <a:pt x="11805" y="13974"/>
                    <a:pt x="11956" y="13974"/>
                  </a:cubicBezTo>
                  <a:lnTo>
                    <a:pt x="13702" y="13974"/>
                  </a:lnTo>
                  <a:cubicBezTo>
                    <a:pt x="13853" y="13974"/>
                    <a:pt x="13977" y="13853"/>
                    <a:pt x="13977" y="13702"/>
                  </a:cubicBezTo>
                  <a:lnTo>
                    <a:pt x="13977" y="11956"/>
                  </a:lnTo>
                  <a:cubicBezTo>
                    <a:pt x="13977" y="11805"/>
                    <a:pt x="13853" y="11681"/>
                    <a:pt x="13702" y="11681"/>
                  </a:cubicBezTo>
                  <a:lnTo>
                    <a:pt x="13102" y="11681"/>
                  </a:lnTo>
                  <a:lnTo>
                    <a:pt x="13102" y="8134"/>
                  </a:lnTo>
                  <a:lnTo>
                    <a:pt x="13702" y="8134"/>
                  </a:lnTo>
                  <a:cubicBezTo>
                    <a:pt x="13853" y="8134"/>
                    <a:pt x="13977" y="8011"/>
                    <a:pt x="13977" y="7860"/>
                  </a:cubicBezTo>
                  <a:lnTo>
                    <a:pt x="13977" y="6114"/>
                  </a:lnTo>
                  <a:cubicBezTo>
                    <a:pt x="13977" y="5963"/>
                    <a:pt x="13853" y="5841"/>
                    <a:pt x="13702" y="5841"/>
                  </a:cubicBezTo>
                  <a:lnTo>
                    <a:pt x="13102" y="5841"/>
                  </a:lnTo>
                  <a:lnTo>
                    <a:pt x="13102" y="2292"/>
                  </a:lnTo>
                  <a:lnTo>
                    <a:pt x="13702" y="2292"/>
                  </a:lnTo>
                  <a:cubicBezTo>
                    <a:pt x="13853" y="2292"/>
                    <a:pt x="13977" y="2170"/>
                    <a:pt x="13977" y="2019"/>
                  </a:cubicBezTo>
                  <a:lnTo>
                    <a:pt x="13977" y="273"/>
                  </a:lnTo>
                  <a:cubicBezTo>
                    <a:pt x="13977" y="122"/>
                    <a:pt x="13853" y="0"/>
                    <a:pt x="13702" y="0"/>
                  </a:cubicBezTo>
                  <a:lnTo>
                    <a:pt x="11956" y="0"/>
                  </a:lnTo>
                  <a:cubicBezTo>
                    <a:pt x="11805" y="0"/>
                    <a:pt x="11684" y="122"/>
                    <a:pt x="11684" y="273"/>
                  </a:cubicBezTo>
                  <a:lnTo>
                    <a:pt x="11684" y="874"/>
                  </a:lnTo>
                  <a:lnTo>
                    <a:pt x="8135" y="874"/>
                  </a:lnTo>
                  <a:lnTo>
                    <a:pt x="8135" y="273"/>
                  </a:lnTo>
                  <a:cubicBezTo>
                    <a:pt x="8135" y="122"/>
                    <a:pt x="8013" y="0"/>
                    <a:pt x="7862" y="0"/>
                  </a:cubicBezTo>
                  <a:lnTo>
                    <a:pt x="6114" y="0"/>
                  </a:lnTo>
                  <a:cubicBezTo>
                    <a:pt x="5965" y="0"/>
                    <a:pt x="5841" y="122"/>
                    <a:pt x="5841" y="273"/>
                  </a:cubicBezTo>
                  <a:lnTo>
                    <a:pt x="5841" y="874"/>
                  </a:lnTo>
                  <a:lnTo>
                    <a:pt x="4477" y="874"/>
                  </a:lnTo>
                  <a:cubicBezTo>
                    <a:pt x="4474" y="873"/>
                    <a:pt x="4471" y="873"/>
                    <a:pt x="4468" y="873"/>
                  </a:cubicBezTo>
                  <a:cubicBezTo>
                    <a:pt x="4319" y="873"/>
                    <a:pt x="4196" y="995"/>
                    <a:pt x="4196" y="1146"/>
                  </a:cubicBezTo>
                  <a:cubicBezTo>
                    <a:pt x="4196" y="1297"/>
                    <a:pt x="4319" y="1419"/>
                    <a:pt x="4468" y="1419"/>
                  </a:cubicBezTo>
                  <a:cubicBezTo>
                    <a:pt x="4471" y="1419"/>
                    <a:pt x="4474" y="1419"/>
                    <a:pt x="4477" y="1419"/>
                  </a:cubicBezTo>
                  <a:lnTo>
                    <a:pt x="5841" y="1419"/>
                  </a:lnTo>
                  <a:lnTo>
                    <a:pt x="5841" y="2019"/>
                  </a:lnTo>
                  <a:cubicBezTo>
                    <a:pt x="5841" y="2170"/>
                    <a:pt x="5965" y="2292"/>
                    <a:pt x="6114" y="2292"/>
                  </a:cubicBezTo>
                  <a:lnTo>
                    <a:pt x="7862" y="2292"/>
                  </a:lnTo>
                  <a:cubicBezTo>
                    <a:pt x="8013" y="2292"/>
                    <a:pt x="8135" y="2170"/>
                    <a:pt x="8135" y="2019"/>
                  </a:cubicBezTo>
                  <a:lnTo>
                    <a:pt x="8135" y="1419"/>
                  </a:lnTo>
                  <a:lnTo>
                    <a:pt x="11684" y="1419"/>
                  </a:lnTo>
                  <a:lnTo>
                    <a:pt x="11684" y="2019"/>
                  </a:lnTo>
                  <a:cubicBezTo>
                    <a:pt x="11684" y="2170"/>
                    <a:pt x="11805" y="2292"/>
                    <a:pt x="11956" y="2292"/>
                  </a:cubicBezTo>
                  <a:lnTo>
                    <a:pt x="12557" y="2292"/>
                  </a:lnTo>
                  <a:lnTo>
                    <a:pt x="12557" y="5841"/>
                  </a:lnTo>
                  <a:lnTo>
                    <a:pt x="11956" y="5841"/>
                  </a:lnTo>
                  <a:cubicBezTo>
                    <a:pt x="11805" y="5841"/>
                    <a:pt x="11684" y="5963"/>
                    <a:pt x="11684" y="6114"/>
                  </a:cubicBezTo>
                  <a:lnTo>
                    <a:pt x="11684" y="7861"/>
                  </a:lnTo>
                  <a:cubicBezTo>
                    <a:pt x="11684" y="8012"/>
                    <a:pt x="11805" y="8134"/>
                    <a:pt x="11956" y="8134"/>
                  </a:cubicBezTo>
                  <a:lnTo>
                    <a:pt x="12557" y="8134"/>
                  </a:lnTo>
                  <a:lnTo>
                    <a:pt x="12557" y="11683"/>
                  </a:lnTo>
                  <a:lnTo>
                    <a:pt x="11956" y="11683"/>
                  </a:lnTo>
                  <a:cubicBezTo>
                    <a:pt x="11805" y="11683"/>
                    <a:pt x="11684" y="11805"/>
                    <a:pt x="11684" y="11956"/>
                  </a:cubicBezTo>
                  <a:lnTo>
                    <a:pt x="11684" y="12556"/>
                  </a:lnTo>
                  <a:lnTo>
                    <a:pt x="8135" y="12556"/>
                  </a:lnTo>
                  <a:lnTo>
                    <a:pt x="8135" y="11956"/>
                  </a:lnTo>
                  <a:cubicBezTo>
                    <a:pt x="8135" y="11805"/>
                    <a:pt x="8013" y="11681"/>
                    <a:pt x="7862" y="11681"/>
                  </a:cubicBezTo>
                  <a:lnTo>
                    <a:pt x="6114" y="11681"/>
                  </a:lnTo>
                  <a:cubicBezTo>
                    <a:pt x="5965" y="11681"/>
                    <a:pt x="5841" y="11805"/>
                    <a:pt x="5841" y="11956"/>
                  </a:cubicBezTo>
                  <a:lnTo>
                    <a:pt x="5841" y="12556"/>
                  </a:lnTo>
                  <a:lnTo>
                    <a:pt x="2294" y="12556"/>
                  </a:lnTo>
                  <a:lnTo>
                    <a:pt x="2294" y="11956"/>
                  </a:lnTo>
                  <a:cubicBezTo>
                    <a:pt x="2294" y="11805"/>
                    <a:pt x="2171" y="11681"/>
                    <a:pt x="2020" y="11681"/>
                  </a:cubicBezTo>
                  <a:lnTo>
                    <a:pt x="1419" y="11681"/>
                  </a:lnTo>
                  <a:lnTo>
                    <a:pt x="1419" y="8134"/>
                  </a:lnTo>
                  <a:lnTo>
                    <a:pt x="2020" y="8134"/>
                  </a:lnTo>
                  <a:cubicBezTo>
                    <a:pt x="2171" y="8134"/>
                    <a:pt x="2294" y="8011"/>
                    <a:pt x="2294" y="7860"/>
                  </a:cubicBezTo>
                  <a:lnTo>
                    <a:pt x="2294" y="6114"/>
                  </a:lnTo>
                  <a:cubicBezTo>
                    <a:pt x="2294" y="5963"/>
                    <a:pt x="2171" y="5841"/>
                    <a:pt x="2020" y="5841"/>
                  </a:cubicBezTo>
                  <a:lnTo>
                    <a:pt x="1419" y="5841"/>
                  </a:lnTo>
                  <a:lnTo>
                    <a:pt x="1419" y="2292"/>
                  </a:lnTo>
                  <a:lnTo>
                    <a:pt x="2020" y="2292"/>
                  </a:lnTo>
                  <a:cubicBezTo>
                    <a:pt x="2171" y="2292"/>
                    <a:pt x="2294" y="2170"/>
                    <a:pt x="2294" y="2019"/>
                  </a:cubicBezTo>
                  <a:lnTo>
                    <a:pt x="2294" y="273"/>
                  </a:lnTo>
                  <a:cubicBezTo>
                    <a:pt x="2294" y="122"/>
                    <a:pt x="2171" y="0"/>
                    <a:pt x="20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33" name="Google Shape;433;p47"/>
            <p:cNvSpPr/>
            <p:nvPr/>
          </p:nvSpPr>
          <p:spPr>
            <a:xfrm>
              <a:off x="4897056" y="3661663"/>
              <a:ext cx="15964" cy="14698"/>
            </a:xfrm>
            <a:custGeom>
              <a:avLst/>
              <a:gdLst/>
              <a:ahLst/>
              <a:cxnLst/>
              <a:rect l="l" t="t" r="r" b="b"/>
              <a:pathLst>
                <a:path w="593" h="546" extrusionOk="0">
                  <a:moveTo>
                    <a:pt x="299" y="1"/>
                  </a:moveTo>
                  <a:cubicBezTo>
                    <a:pt x="210" y="1"/>
                    <a:pt x="124" y="44"/>
                    <a:pt x="72" y="122"/>
                  </a:cubicBezTo>
                  <a:cubicBezTo>
                    <a:pt x="1" y="229"/>
                    <a:pt x="15" y="374"/>
                    <a:pt x="106" y="466"/>
                  </a:cubicBezTo>
                  <a:cubicBezTo>
                    <a:pt x="158" y="517"/>
                    <a:pt x="228" y="546"/>
                    <a:pt x="299" y="546"/>
                  </a:cubicBezTo>
                  <a:cubicBezTo>
                    <a:pt x="431" y="546"/>
                    <a:pt x="543" y="453"/>
                    <a:pt x="567" y="327"/>
                  </a:cubicBezTo>
                  <a:cubicBezTo>
                    <a:pt x="593" y="198"/>
                    <a:pt x="525" y="70"/>
                    <a:pt x="405" y="22"/>
                  </a:cubicBezTo>
                  <a:cubicBezTo>
                    <a:pt x="370" y="7"/>
                    <a:pt x="334"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34" name="Google Shape;434;p47"/>
            <p:cNvSpPr/>
            <p:nvPr/>
          </p:nvSpPr>
          <p:spPr>
            <a:xfrm>
              <a:off x="4895576" y="3716014"/>
              <a:ext cx="220475" cy="220448"/>
            </a:xfrm>
            <a:custGeom>
              <a:avLst/>
              <a:gdLst/>
              <a:ahLst/>
              <a:cxnLst/>
              <a:rect l="l" t="t" r="r" b="b"/>
              <a:pathLst>
                <a:path w="8190" h="8189" extrusionOk="0">
                  <a:moveTo>
                    <a:pt x="2126" y="1144"/>
                  </a:moveTo>
                  <a:lnTo>
                    <a:pt x="2126" y="1144"/>
                  </a:lnTo>
                  <a:cubicBezTo>
                    <a:pt x="2010" y="1347"/>
                    <a:pt x="1925" y="1566"/>
                    <a:pt x="1876" y="1797"/>
                  </a:cubicBezTo>
                  <a:cubicBezTo>
                    <a:pt x="1750" y="1766"/>
                    <a:pt x="1627" y="1722"/>
                    <a:pt x="1511" y="1665"/>
                  </a:cubicBezTo>
                  <a:cubicBezTo>
                    <a:pt x="1696" y="1469"/>
                    <a:pt x="1902" y="1294"/>
                    <a:pt x="2126" y="1144"/>
                  </a:cubicBezTo>
                  <a:close/>
                  <a:moveTo>
                    <a:pt x="6062" y="1144"/>
                  </a:moveTo>
                  <a:lnTo>
                    <a:pt x="6062" y="1144"/>
                  </a:lnTo>
                  <a:cubicBezTo>
                    <a:pt x="6286" y="1294"/>
                    <a:pt x="6493" y="1469"/>
                    <a:pt x="6678" y="1665"/>
                  </a:cubicBezTo>
                  <a:cubicBezTo>
                    <a:pt x="6562" y="1722"/>
                    <a:pt x="6438" y="1766"/>
                    <a:pt x="6313" y="1797"/>
                  </a:cubicBezTo>
                  <a:cubicBezTo>
                    <a:pt x="6263" y="1566"/>
                    <a:pt x="6179" y="1347"/>
                    <a:pt x="6062" y="1144"/>
                  </a:cubicBezTo>
                  <a:close/>
                  <a:moveTo>
                    <a:pt x="3821" y="570"/>
                  </a:moveTo>
                  <a:lnTo>
                    <a:pt x="3821" y="1842"/>
                  </a:lnTo>
                  <a:lnTo>
                    <a:pt x="2425" y="1842"/>
                  </a:lnTo>
                  <a:cubicBezTo>
                    <a:pt x="2597" y="1178"/>
                    <a:pt x="3145" y="680"/>
                    <a:pt x="3821" y="570"/>
                  </a:cubicBezTo>
                  <a:close/>
                  <a:moveTo>
                    <a:pt x="4367" y="570"/>
                  </a:moveTo>
                  <a:cubicBezTo>
                    <a:pt x="5043" y="680"/>
                    <a:pt x="5591" y="1178"/>
                    <a:pt x="5763" y="1841"/>
                  </a:cubicBezTo>
                  <a:lnTo>
                    <a:pt x="4367" y="1842"/>
                  </a:lnTo>
                  <a:lnTo>
                    <a:pt x="4367" y="570"/>
                  </a:lnTo>
                  <a:close/>
                  <a:moveTo>
                    <a:pt x="1162" y="2099"/>
                  </a:moveTo>
                  <a:lnTo>
                    <a:pt x="1162" y="2100"/>
                  </a:lnTo>
                  <a:cubicBezTo>
                    <a:pt x="1368" y="2215"/>
                    <a:pt x="1592" y="2298"/>
                    <a:pt x="1826" y="2345"/>
                  </a:cubicBezTo>
                  <a:lnTo>
                    <a:pt x="1826" y="3824"/>
                  </a:lnTo>
                  <a:lnTo>
                    <a:pt x="555" y="3824"/>
                  </a:lnTo>
                  <a:cubicBezTo>
                    <a:pt x="603" y="3205"/>
                    <a:pt x="812" y="2610"/>
                    <a:pt x="1162" y="2099"/>
                  </a:cubicBezTo>
                  <a:close/>
                  <a:moveTo>
                    <a:pt x="3821" y="2387"/>
                  </a:moveTo>
                  <a:lnTo>
                    <a:pt x="3821" y="3824"/>
                  </a:lnTo>
                  <a:lnTo>
                    <a:pt x="2371" y="3824"/>
                  </a:lnTo>
                  <a:lnTo>
                    <a:pt x="2371" y="2387"/>
                  </a:lnTo>
                  <a:close/>
                  <a:moveTo>
                    <a:pt x="5817" y="2387"/>
                  </a:moveTo>
                  <a:lnTo>
                    <a:pt x="5817" y="3824"/>
                  </a:lnTo>
                  <a:lnTo>
                    <a:pt x="4367" y="3824"/>
                  </a:lnTo>
                  <a:lnTo>
                    <a:pt x="4367" y="2387"/>
                  </a:lnTo>
                  <a:close/>
                  <a:moveTo>
                    <a:pt x="7026" y="2100"/>
                  </a:moveTo>
                  <a:cubicBezTo>
                    <a:pt x="7376" y="2611"/>
                    <a:pt x="7585" y="3205"/>
                    <a:pt x="7633" y="3824"/>
                  </a:cubicBezTo>
                  <a:lnTo>
                    <a:pt x="6364" y="3824"/>
                  </a:lnTo>
                  <a:lnTo>
                    <a:pt x="6364" y="2345"/>
                  </a:lnTo>
                  <a:cubicBezTo>
                    <a:pt x="6596" y="2300"/>
                    <a:pt x="6820" y="2217"/>
                    <a:pt x="7026" y="2100"/>
                  </a:cubicBezTo>
                  <a:close/>
                  <a:moveTo>
                    <a:pt x="3821" y="4369"/>
                  </a:moveTo>
                  <a:lnTo>
                    <a:pt x="3821" y="5805"/>
                  </a:lnTo>
                  <a:lnTo>
                    <a:pt x="2371" y="5805"/>
                  </a:lnTo>
                  <a:lnTo>
                    <a:pt x="2371" y="4369"/>
                  </a:lnTo>
                  <a:close/>
                  <a:moveTo>
                    <a:pt x="5817" y="4369"/>
                  </a:moveTo>
                  <a:lnTo>
                    <a:pt x="5817" y="5805"/>
                  </a:lnTo>
                  <a:lnTo>
                    <a:pt x="4367" y="5805"/>
                  </a:lnTo>
                  <a:lnTo>
                    <a:pt x="4367" y="4369"/>
                  </a:lnTo>
                  <a:close/>
                  <a:moveTo>
                    <a:pt x="1826" y="4369"/>
                  </a:moveTo>
                  <a:lnTo>
                    <a:pt x="1826" y="5847"/>
                  </a:lnTo>
                  <a:cubicBezTo>
                    <a:pt x="1592" y="5894"/>
                    <a:pt x="1368" y="5975"/>
                    <a:pt x="1162" y="6092"/>
                  </a:cubicBezTo>
                  <a:cubicBezTo>
                    <a:pt x="812" y="5581"/>
                    <a:pt x="603" y="4986"/>
                    <a:pt x="557" y="4369"/>
                  </a:cubicBezTo>
                  <a:close/>
                  <a:moveTo>
                    <a:pt x="7633" y="4369"/>
                  </a:moveTo>
                  <a:cubicBezTo>
                    <a:pt x="7585" y="4987"/>
                    <a:pt x="7376" y="5581"/>
                    <a:pt x="7026" y="6094"/>
                  </a:cubicBezTo>
                  <a:lnTo>
                    <a:pt x="7026" y="6092"/>
                  </a:lnTo>
                  <a:cubicBezTo>
                    <a:pt x="6820" y="5975"/>
                    <a:pt x="6596" y="5894"/>
                    <a:pt x="6364" y="5847"/>
                  </a:cubicBezTo>
                  <a:lnTo>
                    <a:pt x="6364" y="4369"/>
                  </a:lnTo>
                  <a:close/>
                  <a:moveTo>
                    <a:pt x="6313" y="6394"/>
                  </a:moveTo>
                  <a:cubicBezTo>
                    <a:pt x="6438" y="6423"/>
                    <a:pt x="6562" y="6467"/>
                    <a:pt x="6678" y="6526"/>
                  </a:cubicBezTo>
                  <a:cubicBezTo>
                    <a:pt x="6493" y="6722"/>
                    <a:pt x="6286" y="6897"/>
                    <a:pt x="6062" y="7047"/>
                  </a:cubicBezTo>
                  <a:cubicBezTo>
                    <a:pt x="6179" y="6844"/>
                    <a:pt x="6263" y="6623"/>
                    <a:pt x="6313" y="6394"/>
                  </a:cubicBezTo>
                  <a:close/>
                  <a:moveTo>
                    <a:pt x="1876" y="6396"/>
                  </a:moveTo>
                  <a:cubicBezTo>
                    <a:pt x="1925" y="6625"/>
                    <a:pt x="2010" y="6844"/>
                    <a:pt x="2126" y="7048"/>
                  </a:cubicBezTo>
                  <a:cubicBezTo>
                    <a:pt x="1902" y="6897"/>
                    <a:pt x="1695" y="6722"/>
                    <a:pt x="1510" y="6526"/>
                  </a:cubicBezTo>
                  <a:lnTo>
                    <a:pt x="1511" y="6526"/>
                  </a:lnTo>
                  <a:cubicBezTo>
                    <a:pt x="1627" y="6469"/>
                    <a:pt x="1750" y="6425"/>
                    <a:pt x="1876" y="6396"/>
                  </a:cubicBezTo>
                  <a:close/>
                  <a:moveTo>
                    <a:pt x="3821" y="6350"/>
                  </a:moveTo>
                  <a:lnTo>
                    <a:pt x="3821" y="7621"/>
                  </a:lnTo>
                  <a:cubicBezTo>
                    <a:pt x="3145" y="7512"/>
                    <a:pt x="2597" y="7012"/>
                    <a:pt x="2425" y="6350"/>
                  </a:cubicBezTo>
                  <a:close/>
                  <a:moveTo>
                    <a:pt x="5763" y="6350"/>
                  </a:moveTo>
                  <a:cubicBezTo>
                    <a:pt x="5591" y="7012"/>
                    <a:pt x="5043" y="7512"/>
                    <a:pt x="4367" y="7621"/>
                  </a:cubicBezTo>
                  <a:lnTo>
                    <a:pt x="4367" y="6350"/>
                  </a:lnTo>
                  <a:close/>
                  <a:moveTo>
                    <a:pt x="4095" y="0"/>
                  </a:moveTo>
                  <a:cubicBezTo>
                    <a:pt x="1836" y="0"/>
                    <a:pt x="0" y="1837"/>
                    <a:pt x="0" y="4095"/>
                  </a:cubicBezTo>
                  <a:cubicBezTo>
                    <a:pt x="0" y="6354"/>
                    <a:pt x="1837" y="8189"/>
                    <a:pt x="4095" y="8189"/>
                  </a:cubicBezTo>
                  <a:cubicBezTo>
                    <a:pt x="6352" y="8189"/>
                    <a:pt x="8189" y="6354"/>
                    <a:pt x="8189" y="4095"/>
                  </a:cubicBezTo>
                  <a:cubicBezTo>
                    <a:pt x="8189" y="1837"/>
                    <a:pt x="6352" y="0"/>
                    <a:pt x="40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435" name="Google Shape;435;p47"/>
          <p:cNvGrpSpPr/>
          <p:nvPr/>
        </p:nvGrpSpPr>
        <p:grpSpPr>
          <a:xfrm>
            <a:off x="6209181" y="1194993"/>
            <a:ext cx="380514" cy="376180"/>
            <a:chOff x="8063441" y="3032031"/>
            <a:chExt cx="380514" cy="376180"/>
          </a:xfrm>
        </p:grpSpPr>
        <p:sp>
          <p:nvSpPr>
            <p:cNvPr id="436" name="Google Shape;436;p47"/>
            <p:cNvSpPr/>
            <p:nvPr/>
          </p:nvSpPr>
          <p:spPr>
            <a:xfrm>
              <a:off x="8248489" y="3156132"/>
              <a:ext cx="14752" cy="35319"/>
            </a:xfrm>
            <a:custGeom>
              <a:avLst/>
              <a:gdLst/>
              <a:ahLst/>
              <a:cxnLst/>
              <a:rect l="l" t="t" r="r" b="b"/>
              <a:pathLst>
                <a:path w="548" h="1312" extrusionOk="0">
                  <a:moveTo>
                    <a:pt x="275" y="0"/>
                  </a:moveTo>
                  <a:cubicBezTo>
                    <a:pt x="124" y="0"/>
                    <a:pt x="0" y="124"/>
                    <a:pt x="0" y="275"/>
                  </a:cubicBezTo>
                  <a:lnTo>
                    <a:pt x="0" y="1039"/>
                  </a:lnTo>
                  <a:cubicBezTo>
                    <a:pt x="0" y="1190"/>
                    <a:pt x="124" y="1312"/>
                    <a:pt x="275" y="1312"/>
                  </a:cubicBezTo>
                  <a:cubicBezTo>
                    <a:pt x="424" y="1312"/>
                    <a:pt x="547" y="1190"/>
                    <a:pt x="547" y="1039"/>
                  </a:cubicBezTo>
                  <a:lnTo>
                    <a:pt x="547" y="275"/>
                  </a:lnTo>
                  <a:cubicBezTo>
                    <a:pt x="547" y="124"/>
                    <a:pt x="426"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37" name="Google Shape;437;p47"/>
            <p:cNvSpPr/>
            <p:nvPr/>
          </p:nvSpPr>
          <p:spPr>
            <a:xfrm>
              <a:off x="8063441" y="3036742"/>
              <a:ext cx="380514" cy="371469"/>
            </a:xfrm>
            <a:custGeom>
              <a:avLst/>
              <a:gdLst/>
              <a:ahLst/>
              <a:cxnLst/>
              <a:rect l="l" t="t" r="r" b="b"/>
              <a:pathLst>
                <a:path w="14135" h="13799" extrusionOk="0">
                  <a:moveTo>
                    <a:pt x="11849" y="11662"/>
                  </a:moveTo>
                  <a:cubicBezTo>
                    <a:pt x="11977" y="11662"/>
                    <a:pt x="12100" y="11713"/>
                    <a:pt x="12191" y="11805"/>
                  </a:cubicBezTo>
                  <a:cubicBezTo>
                    <a:pt x="12356" y="11970"/>
                    <a:pt x="12381" y="12230"/>
                    <a:pt x="12251" y="12424"/>
                  </a:cubicBezTo>
                  <a:cubicBezTo>
                    <a:pt x="12158" y="12564"/>
                    <a:pt x="12003" y="12643"/>
                    <a:pt x="11844" y="12643"/>
                  </a:cubicBezTo>
                  <a:cubicBezTo>
                    <a:pt x="11780" y="12643"/>
                    <a:pt x="11716" y="12630"/>
                    <a:pt x="11655" y="12605"/>
                  </a:cubicBezTo>
                  <a:cubicBezTo>
                    <a:pt x="11439" y="12515"/>
                    <a:pt x="11316" y="12287"/>
                    <a:pt x="11362" y="12056"/>
                  </a:cubicBezTo>
                  <a:cubicBezTo>
                    <a:pt x="11407" y="11827"/>
                    <a:pt x="11608" y="11662"/>
                    <a:pt x="11844" y="11662"/>
                  </a:cubicBezTo>
                  <a:cubicBezTo>
                    <a:pt x="11845" y="11662"/>
                    <a:pt x="11847" y="11662"/>
                    <a:pt x="11849" y="11662"/>
                  </a:cubicBezTo>
                  <a:close/>
                  <a:moveTo>
                    <a:pt x="2449" y="11660"/>
                  </a:moveTo>
                  <a:cubicBezTo>
                    <a:pt x="2702" y="11660"/>
                    <a:pt x="2944" y="11856"/>
                    <a:pt x="2944" y="12152"/>
                  </a:cubicBezTo>
                  <a:cubicBezTo>
                    <a:pt x="2944" y="12424"/>
                    <a:pt x="2725" y="12644"/>
                    <a:pt x="2454" y="12644"/>
                  </a:cubicBezTo>
                  <a:cubicBezTo>
                    <a:pt x="2016" y="12644"/>
                    <a:pt x="1797" y="12114"/>
                    <a:pt x="2107" y="11805"/>
                  </a:cubicBezTo>
                  <a:cubicBezTo>
                    <a:pt x="2206" y="11705"/>
                    <a:pt x="2329" y="11660"/>
                    <a:pt x="2449" y="11660"/>
                  </a:cubicBezTo>
                  <a:close/>
                  <a:moveTo>
                    <a:pt x="7145" y="12489"/>
                  </a:moveTo>
                  <a:cubicBezTo>
                    <a:pt x="7341" y="12489"/>
                    <a:pt x="7530" y="12642"/>
                    <a:pt x="7530" y="12872"/>
                  </a:cubicBezTo>
                  <a:cubicBezTo>
                    <a:pt x="7530" y="13083"/>
                    <a:pt x="7360" y="13254"/>
                    <a:pt x="7149" y="13255"/>
                  </a:cubicBezTo>
                  <a:cubicBezTo>
                    <a:pt x="6808" y="13255"/>
                    <a:pt x="6638" y="12843"/>
                    <a:pt x="6878" y="12601"/>
                  </a:cubicBezTo>
                  <a:cubicBezTo>
                    <a:pt x="6955" y="12524"/>
                    <a:pt x="7051" y="12489"/>
                    <a:pt x="7145" y="12489"/>
                  </a:cubicBezTo>
                  <a:close/>
                  <a:moveTo>
                    <a:pt x="6048" y="1"/>
                  </a:moveTo>
                  <a:cubicBezTo>
                    <a:pt x="6020" y="1"/>
                    <a:pt x="5991" y="5"/>
                    <a:pt x="5962" y="15"/>
                  </a:cubicBezTo>
                  <a:cubicBezTo>
                    <a:pt x="4690" y="403"/>
                    <a:pt x="3655" y="1336"/>
                    <a:pt x="3137" y="2563"/>
                  </a:cubicBezTo>
                  <a:cubicBezTo>
                    <a:pt x="1969" y="2563"/>
                    <a:pt x="1060" y="3577"/>
                    <a:pt x="1188" y="4739"/>
                  </a:cubicBezTo>
                  <a:cubicBezTo>
                    <a:pt x="398" y="5167"/>
                    <a:pt x="0" y="6078"/>
                    <a:pt x="223" y="6947"/>
                  </a:cubicBezTo>
                  <a:cubicBezTo>
                    <a:pt x="443" y="7817"/>
                    <a:pt x="1227" y="8427"/>
                    <a:pt x="2126" y="8427"/>
                  </a:cubicBezTo>
                  <a:lnTo>
                    <a:pt x="3918" y="8427"/>
                  </a:lnTo>
                  <a:lnTo>
                    <a:pt x="3918" y="10294"/>
                  </a:lnTo>
                  <a:lnTo>
                    <a:pt x="2968" y="11251"/>
                  </a:lnTo>
                  <a:cubicBezTo>
                    <a:pt x="2806" y="11159"/>
                    <a:pt x="2628" y="11114"/>
                    <a:pt x="2452" y="11114"/>
                  </a:cubicBezTo>
                  <a:cubicBezTo>
                    <a:pt x="2138" y="11114"/>
                    <a:pt x="1829" y="11257"/>
                    <a:pt x="1626" y="11522"/>
                  </a:cubicBezTo>
                  <a:cubicBezTo>
                    <a:pt x="1310" y="11936"/>
                    <a:pt x="1349" y="12519"/>
                    <a:pt x="1717" y="12887"/>
                  </a:cubicBezTo>
                  <a:cubicBezTo>
                    <a:pt x="1919" y="13089"/>
                    <a:pt x="2185" y="13192"/>
                    <a:pt x="2453" y="13192"/>
                  </a:cubicBezTo>
                  <a:cubicBezTo>
                    <a:pt x="2674" y="13192"/>
                    <a:pt x="2896" y="13121"/>
                    <a:pt x="3084" y="12978"/>
                  </a:cubicBezTo>
                  <a:cubicBezTo>
                    <a:pt x="3496" y="12663"/>
                    <a:pt x="3613" y="12089"/>
                    <a:pt x="3353" y="11637"/>
                  </a:cubicBezTo>
                  <a:lnTo>
                    <a:pt x="4383" y="10599"/>
                  </a:lnTo>
                  <a:cubicBezTo>
                    <a:pt x="4434" y="10547"/>
                    <a:pt x="4463" y="10479"/>
                    <a:pt x="4463" y="10406"/>
                  </a:cubicBezTo>
                  <a:lnTo>
                    <a:pt x="4463" y="8426"/>
                  </a:lnTo>
                  <a:lnTo>
                    <a:pt x="6874" y="8426"/>
                  </a:lnTo>
                  <a:lnTo>
                    <a:pt x="6874" y="11985"/>
                  </a:lnTo>
                  <a:cubicBezTo>
                    <a:pt x="6436" y="12119"/>
                    <a:pt x="6162" y="12556"/>
                    <a:pt x="6230" y="13009"/>
                  </a:cubicBezTo>
                  <a:cubicBezTo>
                    <a:pt x="6298" y="13463"/>
                    <a:pt x="6689" y="13799"/>
                    <a:pt x="7149" y="13799"/>
                  </a:cubicBezTo>
                  <a:cubicBezTo>
                    <a:pt x="7608" y="13799"/>
                    <a:pt x="7997" y="13463"/>
                    <a:pt x="8066" y="13009"/>
                  </a:cubicBezTo>
                  <a:cubicBezTo>
                    <a:pt x="8134" y="12556"/>
                    <a:pt x="7860" y="12119"/>
                    <a:pt x="7421" y="11985"/>
                  </a:cubicBezTo>
                  <a:lnTo>
                    <a:pt x="7421" y="8427"/>
                  </a:lnTo>
                  <a:lnTo>
                    <a:pt x="9833" y="8427"/>
                  </a:lnTo>
                  <a:lnTo>
                    <a:pt x="9833" y="10407"/>
                  </a:lnTo>
                  <a:cubicBezTo>
                    <a:pt x="9833" y="10479"/>
                    <a:pt x="9862" y="10548"/>
                    <a:pt x="9912" y="10599"/>
                  </a:cubicBezTo>
                  <a:lnTo>
                    <a:pt x="10943" y="11637"/>
                  </a:lnTo>
                  <a:cubicBezTo>
                    <a:pt x="10685" y="12089"/>
                    <a:pt x="10800" y="12660"/>
                    <a:pt x="11212" y="12976"/>
                  </a:cubicBezTo>
                  <a:cubicBezTo>
                    <a:pt x="11399" y="13119"/>
                    <a:pt x="11621" y="13189"/>
                    <a:pt x="11842" y="13189"/>
                  </a:cubicBezTo>
                  <a:cubicBezTo>
                    <a:pt x="12109" y="13189"/>
                    <a:pt x="12375" y="13086"/>
                    <a:pt x="12575" y="12885"/>
                  </a:cubicBezTo>
                  <a:cubicBezTo>
                    <a:pt x="12944" y="12517"/>
                    <a:pt x="12983" y="11934"/>
                    <a:pt x="12666" y="11522"/>
                  </a:cubicBezTo>
                  <a:cubicBezTo>
                    <a:pt x="12464" y="11257"/>
                    <a:pt x="12156" y="11114"/>
                    <a:pt x="11842" y="11114"/>
                  </a:cubicBezTo>
                  <a:cubicBezTo>
                    <a:pt x="11667" y="11114"/>
                    <a:pt x="11489" y="11159"/>
                    <a:pt x="11327" y="11251"/>
                  </a:cubicBezTo>
                  <a:lnTo>
                    <a:pt x="10378" y="10295"/>
                  </a:lnTo>
                  <a:lnTo>
                    <a:pt x="10380" y="8427"/>
                  </a:lnTo>
                  <a:lnTo>
                    <a:pt x="11503" y="8427"/>
                  </a:lnTo>
                  <a:cubicBezTo>
                    <a:pt x="12955" y="8427"/>
                    <a:pt x="14135" y="7246"/>
                    <a:pt x="14135" y="5795"/>
                  </a:cubicBezTo>
                  <a:cubicBezTo>
                    <a:pt x="14135" y="4370"/>
                    <a:pt x="12997" y="3207"/>
                    <a:pt x="11581" y="3165"/>
                  </a:cubicBezTo>
                  <a:cubicBezTo>
                    <a:pt x="11190" y="1657"/>
                    <a:pt x="10042" y="464"/>
                    <a:pt x="8551" y="15"/>
                  </a:cubicBezTo>
                  <a:cubicBezTo>
                    <a:pt x="8522" y="5"/>
                    <a:pt x="8493" y="1"/>
                    <a:pt x="8465" y="1"/>
                  </a:cubicBezTo>
                  <a:cubicBezTo>
                    <a:pt x="8348" y="1"/>
                    <a:pt x="8240" y="77"/>
                    <a:pt x="8204" y="195"/>
                  </a:cubicBezTo>
                  <a:cubicBezTo>
                    <a:pt x="8160" y="343"/>
                    <a:pt x="8246" y="497"/>
                    <a:pt x="8393" y="537"/>
                  </a:cubicBezTo>
                  <a:cubicBezTo>
                    <a:pt x="9667" y="922"/>
                    <a:pt x="10659" y="1926"/>
                    <a:pt x="11026" y="3207"/>
                  </a:cubicBezTo>
                  <a:cubicBezTo>
                    <a:pt x="10536" y="3296"/>
                    <a:pt x="10081" y="3523"/>
                    <a:pt x="9716" y="3861"/>
                  </a:cubicBezTo>
                  <a:cubicBezTo>
                    <a:pt x="9606" y="3963"/>
                    <a:pt x="9598" y="4137"/>
                    <a:pt x="9700" y="4247"/>
                  </a:cubicBezTo>
                  <a:cubicBezTo>
                    <a:pt x="9753" y="4305"/>
                    <a:pt x="9827" y="4334"/>
                    <a:pt x="9900" y="4334"/>
                  </a:cubicBezTo>
                  <a:cubicBezTo>
                    <a:pt x="9967" y="4334"/>
                    <a:pt x="10034" y="4310"/>
                    <a:pt x="10086" y="4262"/>
                  </a:cubicBezTo>
                  <a:cubicBezTo>
                    <a:pt x="10441" y="3934"/>
                    <a:pt x="10899" y="3741"/>
                    <a:pt x="11381" y="3713"/>
                  </a:cubicBezTo>
                  <a:lnTo>
                    <a:pt x="11422" y="3712"/>
                  </a:lnTo>
                  <a:cubicBezTo>
                    <a:pt x="11449" y="3710"/>
                    <a:pt x="11475" y="3710"/>
                    <a:pt x="11503" y="3710"/>
                  </a:cubicBezTo>
                  <a:cubicBezTo>
                    <a:pt x="11510" y="3710"/>
                    <a:pt x="11517" y="3710"/>
                    <a:pt x="11524" y="3710"/>
                  </a:cubicBezTo>
                  <a:cubicBezTo>
                    <a:pt x="12674" y="3710"/>
                    <a:pt x="13609" y="4642"/>
                    <a:pt x="13609" y="5795"/>
                  </a:cubicBezTo>
                  <a:cubicBezTo>
                    <a:pt x="13609" y="6949"/>
                    <a:pt x="12674" y="7881"/>
                    <a:pt x="11524" y="7881"/>
                  </a:cubicBezTo>
                  <a:cubicBezTo>
                    <a:pt x="11517" y="7881"/>
                    <a:pt x="11510" y="7881"/>
                    <a:pt x="11503" y="7881"/>
                  </a:cubicBezTo>
                  <a:lnTo>
                    <a:pt x="10380" y="7881"/>
                  </a:lnTo>
                  <a:lnTo>
                    <a:pt x="10380" y="6816"/>
                  </a:lnTo>
                  <a:cubicBezTo>
                    <a:pt x="10383" y="6662"/>
                    <a:pt x="10260" y="6535"/>
                    <a:pt x="10105" y="6535"/>
                  </a:cubicBezTo>
                  <a:cubicBezTo>
                    <a:pt x="9953" y="6535"/>
                    <a:pt x="9830" y="6662"/>
                    <a:pt x="9833" y="6816"/>
                  </a:cubicBezTo>
                  <a:lnTo>
                    <a:pt x="9833" y="7881"/>
                  </a:lnTo>
                  <a:lnTo>
                    <a:pt x="7421" y="7881"/>
                  </a:lnTo>
                  <a:lnTo>
                    <a:pt x="7421" y="6816"/>
                  </a:lnTo>
                  <a:cubicBezTo>
                    <a:pt x="7421" y="6665"/>
                    <a:pt x="7300" y="6542"/>
                    <a:pt x="7149" y="6542"/>
                  </a:cubicBezTo>
                  <a:cubicBezTo>
                    <a:pt x="6998" y="6542"/>
                    <a:pt x="6874" y="6665"/>
                    <a:pt x="6874" y="6816"/>
                  </a:cubicBezTo>
                  <a:lnTo>
                    <a:pt x="6874" y="7881"/>
                  </a:lnTo>
                  <a:lnTo>
                    <a:pt x="4463" y="7881"/>
                  </a:lnTo>
                  <a:lnTo>
                    <a:pt x="4463" y="6816"/>
                  </a:lnTo>
                  <a:cubicBezTo>
                    <a:pt x="4468" y="6662"/>
                    <a:pt x="4344" y="6535"/>
                    <a:pt x="4190" y="6535"/>
                  </a:cubicBezTo>
                  <a:cubicBezTo>
                    <a:pt x="4036" y="6535"/>
                    <a:pt x="3913" y="6662"/>
                    <a:pt x="3918" y="6816"/>
                  </a:cubicBezTo>
                  <a:lnTo>
                    <a:pt x="3918" y="7881"/>
                  </a:lnTo>
                  <a:lnTo>
                    <a:pt x="2124" y="7881"/>
                  </a:lnTo>
                  <a:cubicBezTo>
                    <a:pt x="2123" y="7881"/>
                    <a:pt x="2122" y="7881"/>
                    <a:pt x="2121" y="7881"/>
                  </a:cubicBezTo>
                  <a:cubicBezTo>
                    <a:pt x="1444" y="7881"/>
                    <a:pt x="862" y="7401"/>
                    <a:pt x="732" y="6735"/>
                  </a:cubicBezTo>
                  <a:cubicBezTo>
                    <a:pt x="602" y="6070"/>
                    <a:pt x="963" y="5404"/>
                    <a:pt x="1592" y="5151"/>
                  </a:cubicBezTo>
                  <a:cubicBezTo>
                    <a:pt x="1716" y="5101"/>
                    <a:pt x="1785" y="4968"/>
                    <a:pt x="1756" y="4838"/>
                  </a:cubicBezTo>
                  <a:cubicBezTo>
                    <a:pt x="1555" y="3951"/>
                    <a:pt x="2229" y="3108"/>
                    <a:pt x="3136" y="3108"/>
                  </a:cubicBezTo>
                  <a:cubicBezTo>
                    <a:pt x="3137" y="3108"/>
                    <a:pt x="3138" y="3108"/>
                    <a:pt x="3139" y="3108"/>
                  </a:cubicBezTo>
                  <a:cubicBezTo>
                    <a:pt x="3189" y="3108"/>
                    <a:pt x="3241" y="3111"/>
                    <a:pt x="3291" y="3116"/>
                  </a:cubicBezTo>
                  <a:cubicBezTo>
                    <a:pt x="3301" y="3117"/>
                    <a:pt x="3310" y="3118"/>
                    <a:pt x="3320" y="3118"/>
                  </a:cubicBezTo>
                  <a:cubicBezTo>
                    <a:pt x="3432" y="3118"/>
                    <a:pt x="3535" y="3047"/>
                    <a:pt x="3575" y="2939"/>
                  </a:cubicBezTo>
                  <a:cubicBezTo>
                    <a:pt x="4002" y="1785"/>
                    <a:pt x="4943" y="896"/>
                    <a:pt x="6120" y="537"/>
                  </a:cubicBezTo>
                  <a:cubicBezTo>
                    <a:pt x="6268" y="497"/>
                    <a:pt x="6354" y="343"/>
                    <a:pt x="6310" y="195"/>
                  </a:cubicBezTo>
                  <a:cubicBezTo>
                    <a:pt x="6273" y="77"/>
                    <a:pt x="6165" y="1"/>
                    <a:pt x="6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38" name="Google Shape;438;p47"/>
            <p:cNvSpPr/>
            <p:nvPr/>
          </p:nvSpPr>
          <p:spPr>
            <a:xfrm>
              <a:off x="8248973" y="3032031"/>
              <a:ext cx="17202" cy="14725"/>
            </a:xfrm>
            <a:custGeom>
              <a:avLst/>
              <a:gdLst/>
              <a:ahLst/>
              <a:cxnLst/>
              <a:rect l="l" t="t" r="r" b="b"/>
              <a:pathLst>
                <a:path w="639" h="547" extrusionOk="0">
                  <a:moveTo>
                    <a:pt x="363" y="0"/>
                  </a:moveTo>
                  <a:cubicBezTo>
                    <a:pt x="296" y="0"/>
                    <a:pt x="228" y="25"/>
                    <a:pt x="172" y="81"/>
                  </a:cubicBezTo>
                  <a:cubicBezTo>
                    <a:pt x="0" y="253"/>
                    <a:pt x="122" y="547"/>
                    <a:pt x="365" y="547"/>
                  </a:cubicBezTo>
                  <a:cubicBezTo>
                    <a:pt x="516" y="547"/>
                    <a:pt x="638" y="424"/>
                    <a:pt x="638" y="273"/>
                  </a:cubicBezTo>
                  <a:cubicBezTo>
                    <a:pt x="637" y="108"/>
                    <a:pt x="503"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439" name="Google Shape;439;p47"/>
          <p:cNvSpPr/>
          <p:nvPr/>
        </p:nvSpPr>
        <p:spPr>
          <a:xfrm>
            <a:off x="2362063" y="1000583"/>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7"/>
          <p:cNvSpPr/>
          <p:nvPr/>
        </p:nvSpPr>
        <p:spPr>
          <a:xfrm>
            <a:off x="6016939" y="1000583"/>
            <a:ext cx="765000" cy="765000"/>
          </a:xfrm>
          <a:prstGeom prst="donut">
            <a:avLst>
              <a:gd name="adj" fmla="val 3595"/>
            </a:avLst>
          </a:pr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47"/>
          <p:cNvGrpSpPr/>
          <p:nvPr/>
        </p:nvGrpSpPr>
        <p:grpSpPr>
          <a:xfrm rot="10800000">
            <a:off x="466440" y="4030999"/>
            <a:ext cx="2125029" cy="403038"/>
            <a:chOff x="6787353" y="621971"/>
            <a:chExt cx="2125029" cy="403038"/>
          </a:xfrm>
        </p:grpSpPr>
        <p:sp>
          <p:nvSpPr>
            <p:cNvPr id="442" name="Google Shape;442;p47"/>
            <p:cNvSpPr/>
            <p:nvPr/>
          </p:nvSpPr>
          <p:spPr>
            <a:xfrm rot="10800000">
              <a:off x="6914750" y="684418"/>
              <a:ext cx="199763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7"/>
            <p:cNvSpPr/>
            <p:nvPr/>
          </p:nvSpPr>
          <p:spPr>
            <a:xfrm rot="10800000">
              <a:off x="6787353" y="621971"/>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7"/>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7"/>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7"/>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7"/>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47"/>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7"/>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7"/>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4962254" y="2571750"/>
            <a:ext cx="4197440" cy="13018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it transfers heat away from the processor in the computer</a:t>
            </a:r>
            <a:r>
              <a:rPr lang="en-US" sz="1800" b="1" dirty="0">
                <a:solidFill>
                  <a:schemeClr val="lt1"/>
                </a:solidFill>
                <a:latin typeface="Inconsolata"/>
                <a:ea typeface="Inconsolata"/>
                <a:cs typeface="Inconsolata"/>
                <a:sym typeface="Inconsolata"/>
              </a:rPr>
              <a:t>.</a:t>
            </a:r>
            <a:endParaRPr lang="en-US" sz="2400" b="1"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Heat sink </a:t>
            </a:r>
            <a:endParaRPr dirty="0"/>
          </a:p>
        </p:txBody>
      </p:sp>
      <p:pic>
        <p:nvPicPr>
          <p:cNvPr id="2" name="Picture 1">
            <a:extLst>
              <a:ext uri="{FF2B5EF4-FFF2-40B4-BE49-F238E27FC236}">
                <a16:creationId xmlns:a16="http://schemas.microsoft.com/office/drawing/2014/main" id="{518577CC-3C55-D80C-E7C7-C6642557D5CB}"/>
              </a:ext>
            </a:extLst>
          </p:cNvPr>
          <p:cNvPicPr>
            <a:picLocks noChangeAspect="1"/>
          </p:cNvPicPr>
          <p:nvPr/>
        </p:nvPicPr>
        <p:blipFill>
          <a:blip r:embed="rId3"/>
          <a:stretch>
            <a:fillRect/>
          </a:stretch>
        </p:blipFill>
        <p:spPr>
          <a:xfrm>
            <a:off x="920697" y="1546800"/>
            <a:ext cx="3542930" cy="2571750"/>
          </a:xfrm>
          <a:prstGeom prst="rect">
            <a:avLst/>
          </a:prstGeom>
        </p:spPr>
      </p:pic>
    </p:spTree>
    <p:extLst>
      <p:ext uri="{BB962C8B-B14F-4D97-AF65-F5344CB8AC3E}">
        <p14:creationId xmlns:p14="http://schemas.microsoft.com/office/powerpoint/2010/main" val="3134307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54187" y="3797356"/>
            <a:ext cx="8100907" cy="90774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lt1"/>
                </a:solidFill>
                <a:latin typeface="Inconsolata"/>
                <a:ea typeface="Inconsolata"/>
                <a:cs typeface="Inconsolata"/>
                <a:sym typeface="Inconsolata"/>
              </a:rPr>
              <a:t>(Random Access Memory) is a memory that can be quickly accessed.</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RAM</a:t>
            </a:r>
            <a:endParaRPr dirty="0"/>
          </a:p>
        </p:txBody>
      </p:sp>
      <p:pic>
        <p:nvPicPr>
          <p:cNvPr id="2" name="Picture 1">
            <a:extLst>
              <a:ext uri="{FF2B5EF4-FFF2-40B4-BE49-F238E27FC236}">
                <a16:creationId xmlns:a16="http://schemas.microsoft.com/office/drawing/2014/main" id="{D5BA5C47-FD98-F393-1E24-AEC50EB44ED1}"/>
              </a:ext>
            </a:extLst>
          </p:cNvPr>
          <p:cNvPicPr>
            <a:picLocks noChangeAspect="1"/>
          </p:cNvPicPr>
          <p:nvPr/>
        </p:nvPicPr>
        <p:blipFill>
          <a:blip r:embed="rId3"/>
          <a:stretch>
            <a:fillRect/>
          </a:stretch>
        </p:blipFill>
        <p:spPr>
          <a:xfrm>
            <a:off x="1668824" y="1346144"/>
            <a:ext cx="4321179" cy="2233930"/>
          </a:xfrm>
          <a:prstGeom prst="rect">
            <a:avLst/>
          </a:prstGeom>
        </p:spPr>
      </p:pic>
    </p:spTree>
    <p:extLst>
      <p:ext uri="{BB962C8B-B14F-4D97-AF65-F5344CB8AC3E}">
        <p14:creationId xmlns:p14="http://schemas.microsoft.com/office/powerpoint/2010/main" val="42390526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612745" y="1269859"/>
            <a:ext cx="4197440" cy="13018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extra circuit boards that are used to increase the functions of a computer.</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Expansion cards</a:t>
            </a:r>
            <a:endParaRPr dirty="0"/>
          </a:p>
        </p:txBody>
      </p:sp>
      <p:pic>
        <p:nvPicPr>
          <p:cNvPr id="2" name="Picture 1">
            <a:extLst>
              <a:ext uri="{FF2B5EF4-FFF2-40B4-BE49-F238E27FC236}">
                <a16:creationId xmlns:a16="http://schemas.microsoft.com/office/drawing/2014/main" id="{E24BA0E0-526F-EA11-3434-ADD8584FA89D}"/>
              </a:ext>
            </a:extLst>
          </p:cNvPr>
          <p:cNvPicPr>
            <a:picLocks noChangeAspect="1"/>
          </p:cNvPicPr>
          <p:nvPr/>
        </p:nvPicPr>
        <p:blipFill>
          <a:blip r:embed="rId3"/>
          <a:stretch>
            <a:fillRect/>
          </a:stretch>
        </p:blipFill>
        <p:spPr>
          <a:xfrm>
            <a:off x="4867217" y="2140621"/>
            <a:ext cx="3327083" cy="2275697"/>
          </a:xfrm>
          <a:prstGeom prst="rect">
            <a:avLst/>
          </a:prstGeom>
        </p:spPr>
      </p:pic>
    </p:spTree>
    <p:extLst>
      <p:ext uri="{BB962C8B-B14F-4D97-AF65-F5344CB8AC3E}">
        <p14:creationId xmlns:p14="http://schemas.microsoft.com/office/powerpoint/2010/main" val="296677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531465" y="3114427"/>
            <a:ext cx="3268375" cy="13018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holds the instructions of computer programs.</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Processor</a:t>
            </a:r>
            <a:endParaRPr dirty="0"/>
          </a:p>
        </p:txBody>
      </p:sp>
      <p:pic>
        <p:nvPicPr>
          <p:cNvPr id="3" name="Picture 2">
            <a:extLst>
              <a:ext uri="{FF2B5EF4-FFF2-40B4-BE49-F238E27FC236}">
                <a16:creationId xmlns:a16="http://schemas.microsoft.com/office/drawing/2014/main" id="{911E99BF-A4AD-55FD-BE9E-4FB1E4228B17}"/>
              </a:ext>
            </a:extLst>
          </p:cNvPr>
          <p:cNvPicPr>
            <a:picLocks noChangeAspect="1"/>
          </p:cNvPicPr>
          <p:nvPr/>
        </p:nvPicPr>
        <p:blipFill>
          <a:blip r:embed="rId3"/>
          <a:stretch>
            <a:fillRect/>
          </a:stretch>
        </p:blipFill>
        <p:spPr>
          <a:xfrm>
            <a:off x="2098886" y="1281354"/>
            <a:ext cx="3123353" cy="2064883"/>
          </a:xfrm>
          <a:prstGeom prst="rect">
            <a:avLst/>
          </a:prstGeom>
        </p:spPr>
      </p:pic>
      <p:pic>
        <p:nvPicPr>
          <p:cNvPr id="4" name="Picture 3">
            <a:extLst>
              <a:ext uri="{FF2B5EF4-FFF2-40B4-BE49-F238E27FC236}">
                <a16:creationId xmlns:a16="http://schemas.microsoft.com/office/drawing/2014/main" id="{A61450BE-3D73-B454-571B-C2B7A6D3DBD1}"/>
              </a:ext>
            </a:extLst>
          </p:cNvPr>
          <p:cNvPicPr>
            <a:picLocks noChangeAspect="1"/>
          </p:cNvPicPr>
          <p:nvPr/>
        </p:nvPicPr>
        <p:blipFill>
          <a:blip r:embed="rId4"/>
          <a:stretch>
            <a:fillRect/>
          </a:stretch>
        </p:blipFill>
        <p:spPr>
          <a:xfrm>
            <a:off x="5658110" y="2599054"/>
            <a:ext cx="2536190" cy="1902143"/>
          </a:xfrm>
          <a:prstGeom prst="rect">
            <a:avLst/>
          </a:prstGeom>
        </p:spPr>
      </p:pic>
    </p:spTree>
    <p:extLst>
      <p:ext uri="{BB962C8B-B14F-4D97-AF65-F5344CB8AC3E}">
        <p14:creationId xmlns:p14="http://schemas.microsoft.com/office/powerpoint/2010/main" val="2417766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612745" y="1269860"/>
            <a:ext cx="6597100" cy="63285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equipment that stores data electronically.</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Hard drive </a:t>
            </a:r>
            <a:endParaRPr dirty="0"/>
          </a:p>
        </p:txBody>
      </p:sp>
      <p:pic>
        <p:nvPicPr>
          <p:cNvPr id="3" name="Picture 2">
            <a:extLst>
              <a:ext uri="{FF2B5EF4-FFF2-40B4-BE49-F238E27FC236}">
                <a16:creationId xmlns:a16="http://schemas.microsoft.com/office/drawing/2014/main" id="{8AB177C4-6A5C-852D-24BF-7119020E13CD}"/>
              </a:ext>
            </a:extLst>
          </p:cNvPr>
          <p:cNvPicPr>
            <a:picLocks noChangeAspect="1"/>
          </p:cNvPicPr>
          <p:nvPr/>
        </p:nvPicPr>
        <p:blipFill>
          <a:blip r:embed="rId3"/>
          <a:stretch>
            <a:fillRect/>
          </a:stretch>
        </p:blipFill>
        <p:spPr>
          <a:xfrm>
            <a:off x="2273148" y="1974672"/>
            <a:ext cx="3998958" cy="2532220"/>
          </a:xfrm>
          <a:prstGeom prst="rect">
            <a:avLst/>
          </a:prstGeom>
        </p:spPr>
      </p:pic>
    </p:spTree>
    <p:extLst>
      <p:ext uri="{BB962C8B-B14F-4D97-AF65-F5344CB8AC3E}">
        <p14:creationId xmlns:p14="http://schemas.microsoft.com/office/powerpoint/2010/main" val="38054645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669777" y="2055566"/>
            <a:ext cx="4197440" cy="13018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an enclosure that holds the computer’s components.</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Case 	</a:t>
            </a:r>
            <a:endParaRPr dirty="0"/>
          </a:p>
        </p:txBody>
      </p:sp>
      <p:pic>
        <p:nvPicPr>
          <p:cNvPr id="3" name="Picture 2">
            <a:extLst>
              <a:ext uri="{FF2B5EF4-FFF2-40B4-BE49-F238E27FC236}">
                <a16:creationId xmlns:a16="http://schemas.microsoft.com/office/drawing/2014/main" id="{43D99584-4009-884E-995E-A83B0D11077C}"/>
              </a:ext>
            </a:extLst>
          </p:cNvPr>
          <p:cNvPicPr>
            <a:picLocks noChangeAspect="1"/>
          </p:cNvPicPr>
          <p:nvPr/>
        </p:nvPicPr>
        <p:blipFill>
          <a:blip r:embed="rId3"/>
          <a:stretch>
            <a:fillRect/>
          </a:stretch>
        </p:blipFill>
        <p:spPr>
          <a:xfrm>
            <a:off x="4867217" y="2109378"/>
            <a:ext cx="3751056" cy="2496157"/>
          </a:xfrm>
          <a:prstGeom prst="rect">
            <a:avLst/>
          </a:prstGeom>
        </p:spPr>
      </p:pic>
    </p:spTree>
    <p:extLst>
      <p:ext uri="{BB962C8B-B14F-4D97-AF65-F5344CB8AC3E}">
        <p14:creationId xmlns:p14="http://schemas.microsoft.com/office/powerpoint/2010/main" val="1334364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5598947" y="2275033"/>
            <a:ext cx="2924053" cy="21161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an equipment that moves cool air onto computer components inside the case.</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Fan 	</a:t>
            </a:r>
            <a:endParaRPr dirty="0"/>
          </a:p>
        </p:txBody>
      </p:sp>
      <p:pic>
        <p:nvPicPr>
          <p:cNvPr id="2" name="Picture 1">
            <a:extLst>
              <a:ext uri="{FF2B5EF4-FFF2-40B4-BE49-F238E27FC236}">
                <a16:creationId xmlns:a16="http://schemas.microsoft.com/office/drawing/2014/main" id="{2490B06A-8040-A34F-AA53-877726DFF96B}"/>
              </a:ext>
            </a:extLst>
          </p:cNvPr>
          <p:cNvPicPr>
            <a:picLocks noChangeAspect="1"/>
          </p:cNvPicPr>
          <p:nvPr/>
        </p:nvPicPr>
        <p:blipFill>
          <a:blip r:embed="rId3"/>
          <a:stretch>
            <a:fillRect/>
          </a:stretch>
        </p:blipFill>
        <p:spPr>
          <a:xfrm>
            <a:off x="621000" y="1466046"/>
            <a:ext cx="4781973" cy="2689860"/>
          </a:xfrm>
          <a:prstGeom prst="rect">
            <a:avLst/>
          </a:prstGeom>
        </p:spPr>
      </p:pic>
    </p:spTree>
    <p:extLst>
      <p:ext uri="{BB962C8B-B14F-4D97-AF65-F5344CB8AC3E}">
        <p14:creationId xmlns:p14="http://schemas.microsoft.com/office/powerpoint/2010/main" val="1283416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4946560" y="3179939"/>
            <a:ext cx="4197440" cy="13018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a firm slotted board onto which computer circuitry is attached.</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Motherboard</a:t>
            </a:r>
            <a:endParaRPr dirty="0"/>
          </a:p>
        </p:txBody>
      </p:sp>
      <p:pic>
        <p:nvPicPr>
          <p:cNvPr id="3" name="Picture 2">
            <a:extLst>
              <a:ext uri="{FF2B5EF4-FFF2-40B4-BE49-F238E27FC236}">
                <a16:creationId xmlns:a16="http://schemas.microsoft.com/office/drawing/2014/main" id="{2ECD252B-1698-D0B2-7615-446CF6C200F0}"/>
              </a:ext>
            </a:extLst>
          </p:cNvPr>
          <p:cNvPicPr>
            <a:picLocks noChangeAspect="1"/>
          </p:cNvPicPr>
          <p:nvPr/>
        </p:nvPicPr>
        <p:blipFill>
          <a:blip r:embed="rId3"/>
          <a:stretch>
            <a:fillRect/>
          </a:stretch>
        </p:blipFill>
        <p:spPr>
          <a:xfrm>
            <a:off x="673465" y="1336284"/>
            <a:ext cx="4202700" cy="2801800"/>
          </a:xfrm>
          <a:prstGeom prst="rect">
            <a:avLst/>
          </a:prstGeom>
        </p:spPr>
      </p:pic>
    </p:spTree>
    <p:extLst>
      <p:ext uri="{BB962C8B-B14F-4D97-AF65-F5344CB8AC3E}">
        <p14:creationId xmlns:p14="http://schemas.microsoft.com/office/powerpoint/2010/main" val="428328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719999" y="1269859"/>
            <a:ext cx="6622293" cy="13018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it delivers electricity to all parts of a computer.</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Power supply  	</a:t>
            </a:r>
            <a:endParaRPr dirty="0"/>
          </a:p>
        </p:txBody>
      </p:sp>
      <p:pic>
        <p:nvPicPr>
          <p:cNvPr id="2" name="Picture 1">
            <a:extLst>
              <a:ext uri="{FF2B5EF4-FFF2-40B4-BE49-F238E27FC236}">
                <a16:creationId xmlns:a16="http://schemas.microsoft.com/office/drawing/2014/main" id="{07CFD4EB-C470-6159-3C05-F6D6C93B8F4A}"/>
              </a:ext>
            </a:extLst>
          </p:cNvPr>
          <p:cNvPicPr>
            <a:picLocks noChangeAspect="1"/>
          </p:cNvPicPr>
          <p:nvPr/>
        </p:nvPicPr>
        <p:blipFill>
          <a:blip r:embed="rId3"/>
          <a:stretch>
            <a:fillRect/>
          </a:stretch>
        </p:blipFill>
        <p:spPr>
          <a:xfrm>
            <a:off x="2775606" y="2120740"/>
            <a:ext cx="3592787" cy="2419932"/>
          </a:xfrm>
          <a:prstGeom prst="rect">
            <a:avLst/>
          </a:prstGeom>
        </p:spPr>
      </p:pic>
    </p:spTree>
    <p:extLst>
      <p:ext uri="{BB962C8B-B14F-4D97-AF65-F5344CB8AC3E}">
        <p14:creationId xmlns:p14="http://schemas.microsoft.com/office/powerpoint/2010/main" val="1445359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fltVal val="0"/>
                                          </p:val>
                                        </p:tav>
                                        <p:tav tm="100000">
                                          <p:val>
                                            <p:strVal val="#ppt_w"/>
                                          </p:val>
                                        </p:tav>
                                      </p:tavLst>
                                    </p:anim>
                                    <p:anim calcmode="lin" valueType="num">
                                      <p:cBhvr>
                                        <p:cTn id="8" dur="1000" fill="hold"/>
                                        <p:tgtEl>
                                          <p:spTgt spid="332"/>
                                        </p:tgtEl>
                                        <p:attrNameLst>
                                          <p:attrName>ppt_h</p:attrName>
                                        </p:attrNameLst>
                                      </p:cBhvr>
                                      <p:tavLst>
                                        <p:tav tm="0">
                                          <p:val>
                                            <p:fltVal val="0"/>
                                          </p:val>
                                        </p:tav>
                                        <p:tav tm="100000">
                                          <p:val>
                                            <p:strVal val="#ppt_h"/>
                                          </p:val>
                                        </p:tav>
                                      </p:tavLst>
                                    </p:anim>
                                    <p:anim calcmode="lin" valueType="num">
                                      <p:cBhvr>
                                        <p:cTn id="9" dur="1000" fill="hold"/>
                                        <p:tgtEl>
                                          <p:spTgt spid="332"/>
                                        </p:tgtEl>
                                        <p:attrNameLst>
                                          <p:attrName>style.rotation</p:attrName>
                                        </p:attrNameLst>
                                      </p:cBhvr>
                                      <p:tavLst>
                                        <p:tav tm="0">
                                          <p:val>
                                            <p:fltVal val="90"/>
                                          </p:val>
                                        </p:tav>
                                        <p:tav tm="100000">
                                          <p:val>
                                            <p:fltVal val="0"/>
                                          </p:val>
                                        </p:tav>
                                      </p:tavLst>
                                    </p:anim>
                                    <p:animEffect transition="in" filter="fade">
                                      <p:cBhvr>
                                        <p:cTn id="10"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584534" y="748879"/>
            <a:ext cx="7704000" cy="13094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i="1" dirty="0">
                <a:solidFill>
                  <a:schemeClr val="lt1"/>
                </a:solidFill>
                <a:latin typeface="Inconsolata"/>
                <a:ea typeface="Inconsolata"/>
                <a:cs typeface="Inconsolata"/>
                <a:sym typeface="Inconsolata"/>
              </a:rPr>
              <a:t>Watch a video about “Inside a computer” and write the main components of a computer as many        as you hear.</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424009"/>
            <a:ext cx="7704000" cy="432900"/>
          </a:xfrm>
          <a:prstGeom prst="rect">
            <a:avLst/>
          </a:prstGeom>
        </p:spPr>
        <p:txBody>
          <a:bodyPr spcFirstLastPara="1" wrap="square" lIns="91425" tIns="91425" rIns="91425" bIns="91425" anchor="ctr" anchorCtr="0">
            <a:noAutofit/>
          </a:bodyPr>
          <a:lstStyle/>
          <a:p>
            <a:pPr lvl="0"/>
            <a:r>
              <a:rPr lang="en-US" dirty="0"/>
              <a:t>Activity:</a:t>
            </a:r>
            <a:endParaRPr dirty="0"/>
          </a:p>
        </p:txBody>
      </p:sp>
      <p:pic>
        <p:nvPicPr>
          <p:cNvPr id="7" name="Computer Basics_ Inside a Computer (360p)">
            <a:hlinkClick r:id="" action="ppaction://media"/>
            <a:extLst>
              <a:ext uri="{FF2B5EF4-FFF2-40B4-BE49-F238E27FC236}">
                <a16:creationId xmlns:a16="http://schemas.microsoft.com/office/drawing/2014/main" id="{D6EF76CF-7455-D472-FFB6-8DE0212FA9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0" y="1722336"/>
            <a:ext cx="5229221" cy="2830614"/>
          </a:xfrm>
          <a:prstGeom prst="rect">
            <a:avLst/>
          </a:prstGeom>
        </p:spPr>
      </p:pic>
    </p:spTree>
    <p:extLst>
      <p:ext uri="{BB962C8B-B14F-4D97-AF65-F5344CB8AC3E}">
        <p14:creationId xmlns:p14="http://schemas.microsoft.com/office/powerpoint/2010/main" val="20721253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4962254" y="2571750"/>
            <a:ext cx="4197440" cy="13018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a very fast computer that runs powerful work programs.</a:t>
            </a:r>
            <a:endParaRPr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Workstation</a:t>
            </a:r>
            <a:endParaRPr dirty="0"/>
          </a:p>
        </p:txBody>
      </p:sp>
      <p:pic>
        <p:nvPicPr>
          <p:cNvPr id="1028" name="Picture 4" descr="Desktop Workstations - Dell Precision Workstations | Dell India">
            <a:extLst>
              <a:ext uri="{FF2B5EF4-FFF2-40B4-BE49-F238E27FC236}">
                <a16:creationId xmlns:a16="http://schemas.microsoft.com/office/drawing/2014/main" id="{52E9179A-1AAE-03B3-AA65-49DD1309D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 y="2171068"/>
            <a:ext cx="4249949" cy="242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30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ppt_x"/>
                                          </p:val>
                                        </p:tav>
                                        <p:tav tm="100000">
                                          <p:val>
                                            <p:strVal val="#ppt_x"/>
                                          </p:val>
                                        </p:tav>
                                      </p:tavLst>
                                    </p:anim>
                                    <p:anim calcmode="lin" valueType="num">
                                      <p:cBhvr additive="base">
                                        <p:cTn id="8" dur="500" fill="hold"/>
                                        <p:tgtEl>
                                          <p:spTgt spid="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322"/>
        <p:cNvGrpSpPr/>
        <p:nvPr/>
      </p:nvGrpSpPr>
      <p:grpSpPr>
        <a:xfrm>
          <a:off x="0" y="0"/>
          <a:ext cx="0" cy="0"/>
          <a:chOff x="0" y="0"/>
          <a:chExt cx="0" cy="0"/>
        </a:xfrm>
      </p:grpSpPr>
      <p:sp>
        <p:nvSpPr>
          <p:cNvPr id="324" name="Google Shape;324;p42"/>
          <p:cNvSpPr txBox="1"/>
          <p:nvPr/>
        </p:nvSpPr>
        <p:spPr>
          <a:xfrm>
            <a:off x="625174" y="504380"/>
            <a:ext cx="7704000" cy="438577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i="1" dirty="0">
                <a:solidFill>
                  <a:schemeClr val="lt1"/>
                </a:solidFill>
                <a:latin typeface="Inconsolata"/>
                <a:ea typeface="Inconsolata"/>
                <a:cs typeface="Inconsolata"/>
                <a:sym typeface="Inconsolata"/>
              </a:rPr>
              <a:t>Write a word that is similar in meaning to the underlined part.</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1.The central processing unit in the data center          processes large volumes of information.                           m_ _ _ _ _ _ _ _.</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2.Spinning blades keep the computer from overheating.             f _ _.</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3.Joey purchased a protective bag for his computer.               _ a _ _ .</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4.The technical staff gathered around the desktop computer to collaborate on the project.       </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_ o _ _ s _ _ _ _ _ _.</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5.Make sure to back up your important files regularly on the disk drive.             </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 _ _ _ d   </a:t>
            </a:r>
            <a:r>
              <a:rPr lang="en-US" sz="1800" b="1" dirty="0" err="1">
                <a:solidFill>
                  <a:schemeClr val="lt1"/>
                </a:solidFill>
                <a:latin typeface="Inconsolata"/>
                <a:ea typeface="Inconsolata"/>
                <a:cs typeface="Inconsolata"/>
                <a:sym typeface="Inconsolata"/>
              </a:rPr>
              <a:t>d</a:t>
            </a:r>
            <a:r>
              <a:rPr lang="en-US" sz="1800" b="1" dirty="0">
                <a:solidFill>
                  <a:schemeClr val="lt1"/>
                </a:solidFill>
                <a:latin typeface="Inconsolata"/>
                <a:ea typeface="Inconsolata"/>
                <a:cs typeface="Inconsolata"/>
                <a:sym typeface="Inconsolata"/>
              </a:rPr>
              <a:t> _ _ _ _.</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287930"/>
            <a:ext cx="7704000" cy="432900"/>
          </a:xfrm>
          <a:prstGeom prst="rect">
            <a:avLst/>
          </a:prstGeom>
        </p:spPr>
        <p:txBody>
          <a:bodyPr spcFirstLastPara="1" wrap="square" lIns="91425" tIns="91425" rIns="91425" bIns="91425" anchor="ctr" anchorCtr="0">
            <a:noAutofit/>
          </a:bodyPr>
          <a:lstStyle/>
          <a:p>
            <a:pPr lvl="0"/>
            <a:r>
              <a:rPr lang="en-US" dirty="0"/>
              <a:t>Activity:</a:t>
            </a:r>
            <a:endParaRPr dirty="0"/>
          </a:p>
        </p:txBody>
      </p:sp>
      <p:sp>
        <p:nvSpPr>
          <p:cNvPr id="2" name="Google Shape;324;p42">
            <a:extLst>
              <a:ext uri="{FF2B5EF4-FFF2-40B4-BE49-F238E27FC236}">
                <a16:creationId xmlns:a16="http://schemas.microsoft.com/office/drawing/2014/main" id="{A3F856B4-D10E-6A01-B419-4D428F14F80C}"/>
              </a:ext>
            </a:extLst>
          </p:cNvPr>
          <p:cNvSpPr txBox="1"/>
          <p:nvPr/>
        </p:nvSpPr>
        <p:spPr>
          <a:xfrm>
            <a:off x="625174" y="1767667"/>
            <a:ext cx="198933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ma </a:t>
            </a:r>
            <a:r>
              <a:rPr lang="en-US" sz="1800" b="1" dirty="0" err="1">
                <a:solidFill>
                  <a:srgbClr val="FF0000"/>
                </a:solidFill>
                <a:latin typeface="Inconsolata"/>
                <a:ea typeface="Inconsolata"/>
                <a:cs typeface="Inconsolata"/>
                <a:sym typeface="Inconsolata"/>
              </a:rPr>
              <a:t>i</a:t>
            </a:r>
            <a:r>
              <a:rPr lang="en-US" sz="1800" b="1" dirty="0">
                <a:solidFill>
                  <a:srgbClr val="FF0000"/>
                </a:solidFill>
                <a:latin typeface="Inconsolata"/>
                <a:ea typeface="Inconsolata"/>
                <a:cs typeface="Inconsolata"/>
                <a:sym typeface="Inconsolata"/>
              </a:rPr>
              <a:t> n f r a m e</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sp>
        <p:nvSpPr>
          <p:cNvPr id="3" name="Google Shape;324;p42">
            <a:extLst>
              <a:ext uri="{FF2B5EF4-FFF2-40B4-BE49-F238E27FC236}">
                <a16:creationId xmlns:a16="http://schemas.microsoft.com/office/drawing/2014/main" id="{B9FC441D-E8F8-C2D2-B5B6-7E1AB6AFA61E}"/>
              </a:ext>
            </a:extLst>
          </p:cNvPr>
          <p:cNvSpPr txBox="1"/>
          <p:nvPr/>
        </p:nvSpPr>
        <p:spPr>
          <a:xfrm>
            <a:off x="625174" y="2338616"/>
            <a:ext cx="834479" cy="2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f a n</a:t>
            </a:r>
          </a:p>
          <a:p>
            <a:pPr marL="0" lvl="0" indent="0" algn="l" rtl="0">
              <a:spcBef>
                <a:spcPts val="0"/>
              </a:spcBef>
              <a:spcAft>
                <a:spcPts val="0"/>
              </a:spcAft>
              <a:buNone/>
            </a:pPr>
            <a:endParaRPr lang="en-US" sz="1800" dirty="0">
              <a:solidFill>
                <a:schemeClr val="lt1"/>
              </a:solidFill>
              <a:latin typeface="Inconsolata"/>
              <a:ea typeface="Inconsolata"/>
              <a:cs typeface="Inconsolata"/>
              <a:sym typeface="Inconsolata"/>
            </a:endParaRPr>
          </a:p>
        </p:txBody>
      </p:sp>
      <p:sp>
        <p:nvSpPr>
          <p:cNvPr id="4" name="Google Shape;324;p42">
            <a:extLst>
              <a:ext uri="{FF2B5EF4-FFF2-40B4-BE49-F238E27FC236}">
                <a16:creationId xmlns:a16="http://schemas.microsoft.com/office/drawing/2014/main" id="{14AA540B-7ABA-F679-771D-803FED798ED7}"/>
              </a:ext>
            </a:extLst>
          </p:cNvPr>
          <p:cNvSpPr txBox="1"/>
          <p:nvPr/>
        </p:nvSpPr>
        <p:spPr>
          <a:xfrm>
            <a:off x="625173" y="2890582"/>
            <a:ext cx="198933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c a s e</a:t>
            </a:r>
          </a:p>
          <a:p>
            <a:pPr marL="0" lvl="0" indent="0" algn="l" rtl="0">
              <a:spcBef>
                <a:spcPts val="0"/>
              </a:spcBef>
              <a:spcAft>
                <a:spcPts val="0"/>
              </a:spcAft>
              <a:buNone/>
            </a:pPr>
            <a:endParaRPr lang="en-US" sz="1800" dirty="0">
              <a:solidFill>
                <a:schemeClr val="lt1"/>
              </a:solidFill>
              <a:latin typeface="Inconsolata"/>
              <a:ea typeface="Inconsolata"/>
              <a:cs typeface="Inconsolata"/>
              <a:sym typeface="Inconsolata"/>
            </a:endParaRPr>
          </a:p>
        </p:txBody>
      </p:sp>
      <p:sp>
        <p:nvSpPr>
          <p:cNvPr id="5" name="Google Shape;324;p42">
            <a:extLst>
              <a:ext uri="{FF2B5EF4-FFF2-40B4-BE49-F238E27FC236}">
                <a16:creationId xmlns:a16="http://schemas.microsoft.com/office/drawing/2014/main" id="{23A0D05B-6C47-14E6-E268-5AADF416A38B}"/>
              </a:ext>
            </a:extLst>
          </p:cNvPr>
          <p:cNvSpPr txBox="1"/>
          <p:nvPr/>
        </p:nvSpPr>
        <p:spPr>
          <a:xfrm>
            <a:off x="727830" y="4526281"/>
            <a:ext cx="234493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800" b="1" dirty="0">
                <a:solidFill>
                  <a:srgbClr val="FF0000"/>
                </a:solidFill>
                <a:latin typeface="Inconsolata"/>
                <a:ea typeface="Inconsolata"/>
                <a:cs typeface="Inconsolata"/>
                <a:sym typeface="Inconsolata"/>
              </a:rPr>
              <a:t>h a r d   d r i v e</a:t>
            </a:r>
          </a:p>
          <a:p>
            <a:pPr marL="0" lvl="0" indent="0" algn="l" rtl="0">
              <a:spcBef>
                <a:spcPts val="0"/>
              </a:spcBef>
              <a:spcAft>
                <a:spcPts val="0"/>
              </a:spcAft>
              <a:buNone/>
            </a:pPr>
            <a:endParaRPr lang="pt-BR" sz="1800" dirty="0">
              <a:solidFill>
                <a:schemeClr val="lt1"/>
              </a:solidFill>
              <a:latin typeface="Inconsolata"/>
              <a:ea typeface="Inconsolata"/>
              <a:cs typeface="Inconsolata"/>
              <a:sym typeface="Inconsolata"/>
            </a:endParaRPr>
          </a:p>
        </p:txBody>
      </p:sp>
      <p:sp>
        <p:nvSpPr>
          <p:cNvPr id="6" name="Google Shape;324;p42">
            <a:extLst>
              <a:ext uri="{FF2B5EF4-FFF2-40B4-BE49-F238E27FC236}">
                <a16:creationId xmlns:a16="http://schemas.microsoft.com/office/drawing/2014/main" id="{ADA566C9-EA15-43DD-D207-97D87735055C}"/>
              </a:ext>
            </a:extLst>
          </p:cNvPr>
          <p:cNvSpPr txBox="1"/>
          <p:nvPr/>
        </p:nvSpPr>
        <p:spPr>
          <a:xfrm>
            <a:off x="625173" y="3723256"/>
            <a:ext cx="2550248"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800" b="1" dirty="0">
                <a:solidFill>
                  <a:srgbClr val="FF0000"/>
                </a:solidFill>
                <a:latin typeface="Inconsolata"/>
                <a:ea typeface="Inconsolata"/>
                <a:cs typeface="Inconsolata"/>
                <a:sym typeface="Inconsolata"/>
              </a:rPr>
              <a:t>w o r k s t a t i o n</a:t>
            </a:r>
          </a:p>
          <a:p>
            <a:pPr marL="0" lvl="0" indent="0" algn="l" rtl="0">
              <a:spcBef>
                <a:spcPts val="0"/>
              </a:spcBef>
              <a:spcAft>
                <a:spcPts val="0"/>
              </a:spcAft>
              <a:buNone/>
            </a:pPr>
            <a:endParaRPr lang="pt-BR" sz="1800" dirty="0">
              <a:solidFill>
                <a:schemeClr val="lt1"/>
              </a:solidFill>
              <a:latin typeface="Inconsolata"/>
              <a:ea typeface="Inconsolata"/>
              <a:cs typeface="Inconsolata"/>
              <a:sym typeface="Inconsolata"/>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22CF-E7EF-D539-69ED-51A72D5697C1}"/>
              </a:ext>
            </a:extLst>
          </p:cNvPr>
          <p:cNvSpPr>
            <a:spLocks noGrp="1"/>
          </p:cNvSpPr>
          <p:nvPr>
            <p:ph type="title"/>
          </p:nvPr>
        </p:nvSpPr>
        <p:spPr>
          <a:xfrm>
            <a:off x="308610" y="539998"/>
            <a:ext cx="8686800" cy="432900"/>
          </a:xfrm>
        </p:spPr>
        <p:txBody>
          <a:bodyPr/>
          <a:lstStyle/>
          <a:p>
            <a:r>
              <a:rPr lang="en-US" sz="3200" dirty="0">
                <a:solidFill>
                  <a:schemeClr val="bg1"/>
                </a:solidFill>
                <a:latin typeface="Arial"/>
                <a:cs typeface="Arial"/>
                <a:sym typeface="Arial"/>
              </a:rPr>
              <a:t>Match the words with the definitions (A-F)</a:t>
            </a:r>
          </a:p>
        </p:txBody>
      </p:sp>
      <p:sp>
        <p:nvSpPr>
          <p:cNvPr id="4" name="TextBox 3">
            <a:extLst>
              <a:ext uri="{FF2B5EF4-FFF2-40B4-BE49-F238E27FC236}">
                <a16:creationId xmlns:a16="http://schemas.microsoft.com/office/drawing/2014/main" id="{F417B1E9-A2CB-EC1E-B4CE-AA7E0206B7DD}"/>
              </a:ext>
            </a:extLst>
          </p:cNvPr>
          <p:cNvSpPr txBox="1"/>
          <p:nvPr/>
        </p:nvSpPr>
        <p:spPr>
          <a:xfrm>
            <a:off x="457200" y="1451610"/>
            <a:ext cx="8195310" cy="3046988"/>
          </a:xfrm>
          <a:prstGeom prst="rect">
            <a:avLst/>
          </a:prstGeom>
          <a:noFill/>
        </p:spPr>
        <p:txBody>
          <a:bodyPr wrap="square">
            <a:spAutoFit/>
          </a:bodyPr>
          <a:lstStyle/>
          <a:p>
            <a:endParaRPr lang="en-US" sz="2400" dirty="0">
              <a:solidFill>
                <a:schemeClr val="bg1"/>
              </a:solidFill>
            </a:endParaRPr>
          </a:p>
          <a:p>
            <a:endParaRPr lang="en-US" sz="2400" dirty="0">
              <a:solidFill>
                <a:schemeClr val="bg1"/>
              </a:solidFill>
            </a:endParaRPr>
          </a:p>
          <a:p>
            <a:r>
              <a:rPr lang="en-US" sz="2400" dirty="0">
                <a:solidFill>
                  <a:schemeClr val="bg1"/>
                </a:solidFill>
              </a:rPr>
              <a:t>A. a slotted board with circuits and ports	__________ </a:t>
            </a:r>
          </a:p>
          <a:p>
            <a:r>
              <a:rPr lang="en-US" sz="2400" dirty="0">
                <a:solidFill>
                  <a:schemeClr val="bg1"/>
                </a:solidFill>
              </a:rPr>
              <a:t>B. a short-term, quick memory source	__________</a:t>
            </a:r>
          </a:p>
          <a:p>
            <a:r>
              <a:rPr lang="en-US" sz="2400" dirty="0">
                <a:solidFill>
                  <a:schemeClr val="bg1"/>
                </a:solidFill>
              </a:rPr>
              <a:t>C. a part used to cool the processor	__________</a:t>
            </a:r>
          </a:p>
          <a:p>
            <a:r>
              <a:rPr lang="en-US" sz="2400" dirty="0">
                <a:solidFill>
                  <a:schemeClr val="bg1"/>
                </a:solidFill>
              </a:rPr>
              <a:t>D. a part used to store large amounts of data	________</a:t>
            </a:r>
          </a:p>
          <a:p>
            <a:r>
              <a:rPr lang="en-US" sz="2400" dirty="0">
                <a:solidFill>
                  <a:schemeClr val="bg1"/>
                </a:solidFill>
              </a:rPr>
              <a:t>E. a part used to increase a computer’s functions ___	</a:t>
            </a:r>
          </a:p>
          <a:p>
            <a:r>
              <a:rPr lang="en-US" sz="2400" dirty="0">
                <a:solidFill>
                  <a:schemeClr val="bg1"/>
                </a:solidFill>
              </a:rPr>
              <a:t>F. a part that completes tasks for the computer _________</a:t>
            </a:r>
          </a:p>
        </p:txBody>
      </p:sp>
      <p:graphicFrame>
        <p:nvGraphicFramePr>
          <p:cNvPr id="5" name="Table 4">
            <a:extLst>
              <a:ext uri="{FF2B5EF4-FFF2-40B4-BE49-F238E27FC236}">
                <a16:creationId xmlns:a16="http://schemas.microsoft.com/office/drawing/2014/main" id="{F9AA1B05-D0A3-0483-931D-A70CF28AC612}"/>
              </a:ext>
            </a:extLst>
          </p:cNvPr>
          <p:cNvGraphicFramePr>
            <a:graphicFrameLocks noGrp="1"/>
          </p:cNvGraphicFramePr>
          <p:nvPr>
            <p:extLst>
              <p:ext uri="{D42A27DB-BD31-4B8C-83A1-F6EECF244321}">
                <p14:modId xmlns:p14="http://schemas.microsoft.com/office/powerpoint/2010/main" val="2444827706"/>
              </p:ext>
            </p:extLst>
          </p:nvPr>
        </p:nvGraphicFramePr>
        <p:xfrm>
          <a:off x="594360" y="1120140"/>
          <a:ext cx="7852409" cy="640080"/>
        </p:xfrm>
        <a:graphic>
          <a:graphicData uri="http://schemas.openxmlformats.org/drawingml/2006/table">
            <a:tbl>
              <a:tblPr firstRow="1" bandRow="1">
                <a:tableStyleId>{2BF6B5C4-E663-4A30-9514-FDDA1700B70C}</a:tableStyleId>
              </a:tblPr>
              <a:tblGrid>
                <a:gridCol w="1114891">
                  <a:extLst>
                    <a:ext uri="{9D8B030D-6E8A-4147-A177-3AD203B41FA5}">
                      <a16:colId xmlns:a16="http://schemas.microsoft.com/office/drawing/2014/main" val="3091298002"/>
                    </a:ext>
                  </a:extLst>
                </a:gridCol>
                <a:gridCol w="1433999">
                  <a:extLst>
                    <a:ext uri="{9D8B030D-6E8A-4147-A177-3AD203B41FA5}">
                      <a16:colId xmlns:a16="http://schemas.microsoft.com/office/drawing/2014/main" val="1864091957"/>
                    </a:ext>
                  </a:extLst>
                </a:gridCol>
                <a:gridCol w="1388476">
                  <a:extLst>
                    <a:ext uri="{9D8B030D-6E8A-4147-A177-3AD203B41FA5}">
                      <a16:colId xmlns:a16="http://schemas.microsoft.com/office/drawing/2014/main" val="3660959419"/>
                    </a:ext>
                  </a:extLst>
                </a:gridCol>
                <a:gridCol w="808047">
                  <a:extLst>
                    <a:ext uri="{9D8B030D-6E8A-4147-A177-3AD203B41FA5}">
                      <a16:colId xmlns:a16="http://schemas.microsoft.com/office/drawing/2014/main" val="3476022728"/>
                    </a:ext>
                  </a:extLst>
                </a:gridCol>
                <a:gridCol w="1666854">
                  <a:extLst>
                    <a:ext uri="{9D8B030D-6E8A-4147-A177-3AD203B41FA5}">
                      <a16:colId xmlns:a16="http://schemas.microsoft.com/office/drawing/2014/main" val="650619744"/>
                    </a:ext>
                  </a:extLst>
                </a:gridCol>
                <a:gridCol w="1440142">
                  <a:extLst>
                    <a:ext uri="{9D8B030D-6E8A-4147-A177-3AD203B41FA5}">
                      <a16:colId xmlns:a16="http://schemas.microsoft.com/office/drawing/2014/main" val="2647312324"/>
                    </a:ext>
                  </a:extLst>
                </a:gridCol>
              </a:tblGrid>
              <a:tr h="432900">
                <a:tc>
                  <a:txBody>
                    <a:bodyPr/>
                    <a:lstStyle/>
                    <a:p>
                      <a:pPr algn="ctr"/>
                      <a:r>
                        <a:rPr lang="en-US" sz="1800" b="0" i="0" u="none" strike="noStrike" cap="none" dirty="0">
                          <a:solidFill>
                            <a:schemeClr val="bg1"/>
                          </a:solidFill>
                          <a:latin typeface="Arial"/>
                          <a:ea typeface="Arial"/>
                          <a:cs typeface="Arial"/>
                          <a:sym typeface="Arial"/>
                        </a:rPr>
                        <a:t>heat sink</a:t>
                      </a:r>
                      <a:endParaRPr lang="en-US" sz="1800" b="0" i="0" u="none" strike="noStrike" cap="none" dirty="0">
                        <a:solidFill>
                          <a:schemeClr val="bg1"/>
                        </a:solidFill>
                        <a:latin typeface="Arial"/>
                        <a:cs typeface="Arial"/>
                        <a:sym typeface="Arial"/>
                      </a:endParaRPr>
                    </a:p>
                  </a:txBody>
                  <a:tcPr/>
                </a:tc>
                <a:tc>
                  <a:txBody>
                    <a:bodyPr/>
                    <a:lstStyle/>
                    <a:p>
                      <a:pPr algn="ctr" fontAlgn="t"/>
                      <a:r>
                        <a:rPr lang="en-US" sz="1800" b="0" i="0" u="none" strike="noStrike" cap="none" dirty="0">
                          <a:solidFill>
                            <a:schemeClr val="bg1"/>
                          </a:solidFill>
                          <a:latin typeface="Arial"/>
                          <a:cs typeface="Arial"/>
                          <a:sym typeface="Arial"/>
                        </a:rPr>
                        <a:t>motherboard</a:t>
                      </a:r>
                    </a:p>
                  </a:txBody>
                  <a:tcPr marL="47625" marR="47625" marT="47625" marB="47625"/>
                </a:tc>
                <a:tc>
                  <a:txBody>
                    <a:bodyPr/>
                    <a:lstStyle/>
                    <a:p>
                      <a:pPr algn="ctr"/>
                      <a:r>
                        <a:rPr lang="en-US" sz="1800" b="0" i="0" u="none" strike="noStrike" cap="none" dirty="0">
                          <a:solidFill>
                            <a:schemeClr val="bg1"/>
                          </a:solidFill>
                          <a:latin typeface="Arial"/>
                          <a:ea typeface="Arial"/>
                          <a:cs typeface="Arial"/>
                          <a:sym typeface="Arial"/>
                        </a:rPr>
                        <a:t>hard drive</a:t>
                      </a:r>
                      <a:endParaRPr lang="en-US" sz="1800" b="0" i="0" u="none" strike="noStrike" cap="none" dirty="0">
                        <a:solidFill>
                          <a:schemeClr val="bg1"/>
                        </a:solidFill>
                        <a:latin typeface="Arial"/>
                        <a:cs typeface="Arial"/>
                        <a:sym typeface="Arial"/>
                      </a:endParaRPr>
                    </a:p>
                  </a:txBody>
                  <a:tcPr/>
                </a:tc>
                <a:tc>
                  <a:txBody>
                    <a:bodyPr/>
                    <a:lstStyle/>
                    <a:p>
                      <a:pPr algn="ctr"/>
                      <a:r>
                        <a:rPr lang="en-US" sz="1800" b="0" i="0" u="none" strike="noStrike" cap="none" dirty="0">
                          <a:solidFill>
                            <a:schemeClr val="bg1"/>
                          </a:solidFill>
                          <a:latin typeface="Arial"/>
                          <a:ea typeface="Arial"/>
                          <a:cs typeface="Arial"/>
                          <a:sym typeface="Arial"/>
                        </a:rPr>
                        <a:t>RAM</a:t>
                      </a:r>
                      <a:endParaRPr lang="en-US" sz="1800" b="0" i="0" u="none" strike="noStrike" cap="none" dirty="0">
                        <a:solidFill>
                          <a:schemeClr val="bg1"/>
                        </a:solidFill>
                        <a:latin typeface="Arial"/>
                        <a:cs typeface="Arial"/>
                        <a:sym typeface="Arial"/>
                      </a:endParaRPr>
                    </a:p>
                  </a:txBody>
                  <a:tcPr/>
                </a:tc>
                <a:tc>
                  <a:txBody>
                    <a:bodyPr/>
                    <a:lstStyle/>
                    <a:p>
                      <a:pPr marR="0" algn="ctr" rtl="0">
                        <a:lnSpc>
                          <a:spcPct val="100000"/>
                        </a:lnSpc>
                        <a:spcBef>
                          <a:spcPts val="0"/>
                        </a:spcBef>
                        <a:spcAft>
                          <a:spcPts val="0"/>
                        </a:spcAft>
                        <a:buClr>
                          <a:srgbClr val="000000"/>
                        </a:buClr>
                        <a:buFont typeface="Arial"/>
                      </a:pPr>
                      <a:r>
                        <a:rPr lang="en-US" sz="1800" b="0" i="0" u="none" strike="noStrike" cap="none" dirty="0">
                          <a:solidFill>
                            <a:schemeClr val="bg1"/>
                          </a:solidFill>
                          <a:latin typeface="Arial"/>
                          <a:ea typeface="Arial"/>
                          <a:cs typeface="Arial"/>
                          <a:sym typeface="Arial"/>
                        </a:rPr>
                        <a:t>expansion card</a:t>
                      </a:r>
                      <a:endParaRPr lang="en-US" sz="1800" b="0" i="0" u="none" strike="noStrike" cap="none" dirty="0">
                        <a:solidFill>
                          <a:schemeClr val="bg1"/>
                        </a:solidFill>
                        <a:latin typeface="Arial"/>
                        <a:cs typeface="Arial"/>
                        <a:sym typeface="Arial"/>
                      </a:endParaRPr>
                    </a:p>
                  </a:txBody>
                  <a:tcPr/>
                </a:tc>
                <a:tc>
                  <a:txBody>
                    <a:bodyPr/>
                    <a:lstStyle/>
                    <a:p>
                      <a:pPr algn="ctr"/>
                      <a:r>
                        <a:rPr lang="en-US" sz="1800" b="0" i="0" u="none" strike="noStrike" cap="none" dirty="0">
                          <a:solidFill>
                            <a:schemeClr val="bg1"/>
                          </a:solidFill>
                          <a:latin typeface="Arial"/>
                          <a:ea typeface="Arial"/>
                          <a:cs typeface="Arial"/>
                          <a:sym typeface="Arial"/>
                        </a:rPr>
                        <a:t>processor</a:t>
                      </a:r>
                      <a:endParaRPr lang="en-US" sz="1800" b="0" i="0" u="none" strike="noStrike" cap="none" dirty="0">
                        <a:solidFill>
                          <a:schemeClr val="bg1"/>
                        </a:solidFill>
                        <a:latin typeface="Arial"/>
                        <a:cs typeface="Arial"/>
                        <a:sym typeface="Arial"/>
                      </a:endParaRPr>
                    </a:p>
                  </a:txBody>
                  <a:tcPr/>
                </a:tc>
                <a:extLst>
                  <a:ext uri="{0D108BD9-81ED-4DB2-BD59-A6C34878D82A}">
                    <a16:rowId xmlns:a16="http://schemas.microsoft.com/office/drawing/2014/main" val="1526120263"/>
                  </a:ext>
                </a:extLst>
              </a:tr>
            </a:tbl>
          </a:graphicData>
        </a:graphic>
      </p:graphicFrame>
      <p:sp>
        <p:nvSpPr>
          <p:cNvPr id="6" name="TextBox 5">
            <a:extLst>
              <a:ext uri="{FF2B5EF4-FFF2-40B4-BE49-F238E27FC236}">
                <a16:creationId xmlns:a16="http://schemas.microsoft.com/office/drawing/2014/main" id="{D9E635AD-62C1-7E2F-2183-21111F48075A}"/>
              </a:ext>
            </a:extLst>
          </p:cNvPr>
          <p:cNvSpPr txBox="1"/>
          <p:nvPr/>
        </p:nvSpPr>
        <p:spPr>
          <a:xfrm>
            <a:off x="5680710" y="2091690"/>
            <a:ext cx="2766059" cy="461665"/>
          </a:xfrm>
          <a:prstGeom prst="rect">
            <a:avLst/>
          </a:prstGeom>
          <a:noFill/>
        </p:spPr>
        <p:txBody>
          <a:bodyPr wrap="square" rtlCol="0">
            <a:spAutoFit/>
          </a:bodyPr>
          <a:lstStyle/>
          <a:p>
            <a:pPr algn="ctr" fontAlgn="t"/>
            <a:r>
              <a:rPr lang="en-US" sz="2400" b="1" i="0" u="none" strike="noStrike" cap="none" dirty="0">
                <a:solidFill>
                  <a:schemeClr val="accent1">
                    <a:lumMod val="50000"/>
                  </a:schemeClr>
                </a:solidFill>
                <a:latin typeface="Arial"/>
                <a:cs typeface="Arial"/>
                <a:sym typeface="Arial"/>
              </a:rPr>
              <a:t>motherboard</a:t>
            </a:r>
          </a:p>
        </p:txBody>
      </p:sp>
      <p:sp>
        <p:nvSpPr>
          <p:cNvPr id="7" name="TextBox 6">
            <a:extLst>
              <a:ext uri="{FF2B5EF4-FFF2-40B4-BE49-F238E27FC236}">
                <a16:creationId xmlns:a16="http://schemas.microsoft.com/office/drawing/2014/main" id="{DF5DD90B-C3CE-6066-3792-A383884E6458}"/>
              </a:ext>
            </a:extLst>
          </p:cNvPr>
          <p:cNvSpPr txBox="1"/>
          <p:nvPr/>
        </p:nvSpPr>
        <p:spPr>
          <a:xfrm>
            <a:off x="6115050" y="2590146"/>
            <a:ext cx="1028700" cy="461665"/>
          </a:xfrm>
          <a:prstGeom prst="rect">
            <a:avLst/>
          </a:prstGeom>
          <a:noFill/>
        </p:spPr>
        <p:txBody>
          <a:bodyPr wrap="square" rtlCol="0">
            <a:spAutoFit/>
          </a:bodyPr>
          <a:lstStyle/>
          <a:p>
            <a:r>
              <a:rPr lang="en-US" sz="2400" b="1" dirty="0">
                <a:solidFill>
                  <a:schemeClr val="accent1">
                    <a:lumMod val="50000"/>
                  </a:schemeClr>
                </a:solidFill>
              </a:rPr>
              <a:t>RAM</a:t>
            </a:r>
          </a:p>
        </p:txBody>
      </p:sp>
      <p:sp>
        <p:nvSpPr>
          <p:cNvPr id="9" name="TextBox 8">
            <a:extLst>
              <a:ext uri="{FF2B5EF4-FFF2-40B4-BE49-F238E27FC236}">
                <a16:creationId xmlns:a16="http://schemas.microsoft.com/office/drawing/2014/main" id="{5C8886B6-7707-DF98-EEF0-A78073F80828}"/>
              </a:ext>
            </a:extLst>
          </p:cNvPr>
          <p:cNvSpPr txBox="1"/>
          <p:nvPr/>
        </p:nvSpPr>
        <p:spPr>
          <a:xfrm>
            <a:off x="6240780" y="2884825"/>
            <a:ext cx="1531620" cy="677108"/>
          </a:xfrm>
          <a:prstGeom prst="rect">
            <a:avLst/>
          </a:prstGeom>
          <a:noFill/>
        </p:spPr>
        <p:txBody>
          <a:bodyPr wrap="square" rtlCol="0">
            <a:spAutoFit/>
          </a:bodyPr>
          <a:lstStyle/>
          <a:p>
            <a:r>
              <a:rPr lang="en-US" sz="2400" b="1" i="0" u="none" strike="noStrike" cap="none" dirty="0">
                <a:solidFill>
                  <a:schemeClr val="accent1">
                    <a:lumMod val="50000"/>
                  </a:schemeClr>
                </a:solidFill>
                <a:latin typeface="Arial"/>
                <a:ea typeface="Arial"/>
                <a:cs typeface="Arial"/>
                <a:sym typeface="Arial"/>
              </a:rPr>
              <a:t>heat sink</a:t>
            </a:r>
            <a:endParaRPr lang="en-US" sz="2400" b="1" i="0" u="none" strike="noStrike" cap="none" dirty="0">
              <a:solidFill>
                <a:schemeClr val="accent1">
                  <a:lumMod val="50000"/>
                </a:schemeClr>
              </a:solidFill>
              <a:latin typeface="Arial"/>
              <a:cs typeface="Arial"/>
              <a:sym typeface="Arial"/>
            </a:endParaRPr>
          </a:p>
          <a:p>
            <a:endParaRPr lang="en-US" dirty="0"/>
          </a:p>
        </p:txBody>
      </p:sp>
      <p:sp>
        <p:nvSpPr>
          <p:cNvPr id="10" name="TextBox 9">
            <a:extLst>
              <a:ext uri="{FF2B5EF4-FFF2-40B4-BE49-F238E27FC236}">
                <a16:creationId xmlns:a16="http://schemas.microsoft.com/office/drawing/2014/main" id="{C7FB16EF-0117-E2BB-0BEB-2C19DFBDB4A9}"/>
              </a:ext>
            </a:extLst>
          </p:cNvPr>
          <p:cNvSpPr txBox="1"/>
          <p:nvPr/>
        </p:nvSpPr>
        <p:spPr>
          <a:xfrm>
            <a:off x="6503671" y="3346491"/>
            <a:ext cx="2548890" cy="463960"/>
          </a:xfrm>
          <a:prstGeom prst="rect">
            <a:avLst/>
          </a:prstGeom>
          <a:noFill/>
        </p:spPr>
        <p:txBody>
          <a:bodyPr wrap="square" rtlCol="0">
            <a:spAutoFit/>
          </a:bodyPr>
          <a:lstStyle/>
          <a:p>
            <a:pPr algn="ctr"/>
            <a:r>
              <a:rPr lang="en-US" sz="2400" b="1" i="0" u="none" strike="noStrike" cap="none" dirty="0">
                <a:solidFill>
                  <a:schemeClr val="accent1">
                    <a:lumMod val="50000"/>
                  </a:schemeClr>
                </a:solidFill>
                <a:latin typeface="Arial"/>
                <a:ea typeface="Arial"/>
                <a:cs typeface="Arial"/>
                <a:sym typeface="Arial"/>
              </a:rPr>
              <a:t>hard drive</a:t>
            </a:r>
            <a:endParaRPr lang="en-US" sz="2400" b="1" i="0" u="none" strike="noStrike" cap="none" dirty="0">
              <a:solidFill>
                <a:schemeClr val="accent1">
                  <a:lumMod val="50000"/>
                </a:schemeClr>
              </a:solidFill>
              <a:latin typeface="Arial"/>
              <a:cs typeface="Arial"/>
              <a:sym typeface="Arial"/>
            </a:endParaRPr>
          </a:p>
        </p:txBody>
      </p:sp>
      <p:sp>
        <p:nvSpPr>
          <p:cNvPr id="11" name="TextBox 10">
            <a:extLst>
              <a:ext uri="{FF2B5EF4-FFF2-40B4-BE49-F238E27FC236}">
                <a16:creationId xmlns:a16="http://schemas.microsoft.com/office/drawing/2014/main" id="{9348E8FF-0B37-A4E6-1418-ACF42902745D}"/>
              </a:ext>
            </a:extLst>
          </p:cNvPr>
          <p:cNvSpPr txBox="1"/>
          <p:nvPr/>
        </p:nvSpPr>
        <p:spPr>
          <a:xfrm>
            <a:off x="6880860" y="3655101"/>
            <a:ext cx="2434592" cy="400110"/>
          </a:xfrm>
          <a:prstGeom prst="rect">
            <a:avLst/>
          </a:prstGeom>
          <a:noFill/>
        </p:spPr>
        <p:txBody>
          <a:bodyPr wrap="square" rtlCol="0">
            <a:spAutoFit/>
          </a:bodyPr>
          <a:lstStyle/>
          <a:p>
            <a:pPr marR="0" algn="ctr" rtl="0">
              <a:lnSpc>
                <a:spcPct val="100000"/>
              </a:lnSpc>
              <a:spcBef>
                <a:spcPts val="0"/>
              </a:spcBef>
              <a:spcAft>
                <a:spcPts val="0"/>
              </a:spcAft>
              <a:buClr>
                <a:srgbClr val="000000"/>
              </a:buClr>
              <a:buFont typeface="Arial"/>
            </a:pPr>
            <a:r>
              <a:rPr lang="en-US" sz="2000" b="1" i="0" u="none" strike="noStrike" cap="none" dirty="0">
                <a:solidFill>
                  <a:schemeClr val="accent1">
                    <a:lumMod val="50000"/>
                  </a:schemeClr>
                </a:solidFill>
                <a:latin typeface="Arial"/>
                <a:ea typeface="Arial"/>
                <a:cs typeface="Arial"/>
                <a:sym typeface="Arial"/>
              </a:rPr>
              <a:t>expansion card</a:t>
            </a:r>
            <a:endParaRPr lang="en-US" sz="2000" b="1" i="0" u="none" strike="noStrike" cap="none" dirty="0">
              <a:solidFill>
                <a:schemeClr val="accent1">
                  <a:lumMod val="50000"/>
                </a:schemeClr>
              </a:solidFill>
              <a:latin typeface="Arial"/>
              <a:cs typeface="Arial"/>
              <a:sym typeface="Arial"/>
            </a:endParaRPr>
          </a:p>
        </p:txBody>
      </p:sp>
      <p:sp>
        <p:nvSpPr>
          <p:cNvPr id="13" name="TextBox 12">
            <a:extLst>
              <a:ext uri="{FF2B5EF4-FFF2-40B4-BE49-F238E27FC236}">
                <a16:creationId xmlns:a16="http://schemas.microsoft.com/office/drawing/2014/main" id="{499BB1B8-E8EB-F1BB-F732-568DE2878CF2}"/>
              </a:ext>
            </a:extLst>
          </p:cNvPr>
          <p:cNvSpPr txBox="1"/>
          <p:nvPr/>
        </p:nvSpPr>
        <p:spPr>
          <a:xfrm flipH="1">
            <a:off x="6981876" y="4093459"/>
            <a:ext cx="1704924" cy="677108"/>
          </a:xfrm>
          <a:prstGeom prst="rect">
            <a:avLst/>
          </a:prstGeom>
          <a:noFill/>
        </p:spPr>
        <p:txBody>
          <a:bodyPr wrap="square" rtlCol="0">
            <a:spAutoFit/>
          </a:bodyPr>
          <a:lstStyle/>
          <a:p>
            <a:r>
              <a:rPr lang="en-US" sz="2400" b="1" i="0" u="none" strike="noStrike" cap="none" dirty="0">
                <a:solidFill>
                  <a:schemeClr val="accent1">
                    <a:lumMod val="50000"/>
                  </a:schemeClr>
                </a:solidFill>
                <a:latin typeface="Arial"/>
                <a:ea typeface="Arial"/>
                <a:cs typeface="Arial"/>
                <a:sym typeface="Arial"/>
              </a:rPr>
              <a:t>processor</a:t>
            </a:r>
            <a:endParaRPr lang="en-US" sz="2400" b="1" i="0" u="none" strike="noStrike" cap="none" dirty="0">
              <a:solidFill>
                <a:schemeClr val="accent1">
                  <a:lumMod val="50000"/>
                </a:schemeClr>
              </a:solidFill>
              <a:latin typeface="Arial"/>
              <a:cs typeface="Arial"/>
              <a:sym typeface="Arial"/>
            </a:endParaRPr>
          </a:p>
          <a:p>
            <a:endParaRPr lang="en-US" dirty="0"/>
          </a:p>
        </p:txBody>
      </p:sp>
    </p:spTree>
    <p:extLst>
      <p:ext uri="{BB962C8B-B14F-4D97-AF65-F5344CB8AC3E}">
        <p14:creationId xmlns:p14="http://schemas.microsoft.com/office/powerpoint/2010/main" val="42820402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55787" y="399625"/>
            <a:ext cx="8886613" cy="4551681"/>
          </a:xfrm>
        </p:spPr>
        <p:txBody>
          <a:bodyPr/>
          <a:lstStyle/>
          <a:p>
            <a:pPr marL="0" lvl="0" indent="0">
              <a:buNone/>
            </a:pPr>
            <a:r>
              <a:rPr lang="en-US" sz="2800" b="1" i="1" dirty="0"/>
              <a:t>               Inside the Computer</a:t>
            </a:r>
          </a:p>
          <a:p>
            <a:pPr marL="0" lvl="0" indent="0">
              <a:buNone/>
            </a:pPr>
            <a:r>
              <a:rPr lang="en-US" sz="2000" dirty="0"/>
              <a:t>In a </a:t>
            </a:r>
            <a:r>
              <a:rPr lang="en-US" sz="2000" u="sng" dirty="0"/>
              <a:t>computing system</a:t>
            </a:r>
            <a:r>
              <a:rPr lang="en-US" sz="2000" dirty="0"/>
              <a:t>, the </a:t>
            </a:r>
            <a:r>
              <a:rPr lang="en-US" sz="2000" u="sng" dirty="0"/>
              <a:t>mainframe</a:t>
            </a:r>
            <a:r>
              <a:rPr lang="en-US" sz="2000" dirty="0"/>
              <a:t> is used by large organizations for handling massive data processing tasks. </a:t>
            </a:r>
            <a:r>
              <a:rPr lang="en-US" sz="2000" u="sng" dirty="0"/>
              <a:t>Workstations</a:t>
            </a:r>
            <a:r>
              <a:rPr lang="en-US" sz="2000" dirty="0"/>
              <a:t> are powerful computers designed for professionals working on complex projects. </a:t>
            </a:r>
            <a:r>
              <a:rPr lang="en-US" sz="2000" u="sng" dirty="0"/>
              <a:t>Tablets</a:t>
            </a:r>
            <a:r>
              <a:rPr lang="en-US" sz="2000" dirty="0"/>
              <a:t> are portable devices favored for their convenience and mobility. </a:t>
            </a:r>
            <a:r>
              <a:rPr lang="en-US" sz="2000" u="sng" dirty="0"/>
              <a:t>RAM</a:t>
            </a:r>
            <a:r>
              <a:rPr lang="en-US" sz="2000" dirty="0"/>
              <a:t> serves as the computer's temporary memory, while expansion cards enhance its functionality. The </a:t>
            </a:r>
            <a:r>
              <a:rPr lang="en-US" sz="2000" u="sng" dirty="0"/>
              <a:t>processor</a:t>
            </a:r>
            <a:r>
              <a:rPr lang="en-US" sz="2000" dirty="0"/>
              <a:t> is the brain of the system, executing instructions at lightning speed. Data is stored on the </a:t>
            </a:r>
            <a:r>
              <a:rPr lang="en-US" sz="2000" u="sng" dirty="0"/>
              <a:t>hard drive</a:t>
            </a:r>
            <a:r>
              <a:rPr lang="en-US" sz="2000" dirty="0"/>
              <a:t>, and the </a:t>
            </a:r>
            <a:r>
              <a:rPr lang="en-US" sz="2000" u="sng" dirty="0"/>
              <a:t>motherboard</a:t>
            </a:r>
            <a:r>
              <a:rPr lang="en-US" sz="2000" dirty="0"/>
              <a:t> acts as the central hub connecting all components. The </a:t>
            </a:r>
            <a:r>
              <a:rPr lang="en-US" sz="2000" u="sng" dirty="0"/>
              <a:t>power supply</a:t>
            </a:r>
            <a:r>
              <a:rPr lang="en-US" sz="2000" dirty="0"/>
              <a:t> ensures a steady flow of electricity to keep the system running smoothly, while the </a:t>
            </a:r>
            <a:r>
              <a:rPr lang="en-US" sz="2000" u="sng" dirty="0"/>
              <a:t>heat sink</a:t>
            </a:r>
            <a:r>
              <a:rPr lang="en-US" sz="2000" dirty="0"/>
              <a:t> dissipates heat generated by the processor, preventing overheating issues. Each component plays a vital role in the seamless operation of a computing system.</a:t>
            </a:r>
            <a:endParaRPr lang="ru-RU" sz="1800" dirty="0"/>
          </a:p>
        </p:txBody>
      </p:sp>
      <p:sp>
        <p:nvSpPr>
          <p:cNvPr id="3" name="Заголовок 2"/>
          <p:cNvSpPr>
            <a:spLocks noGrp="1"/>
          </p:cNvSpPr>
          <p:nvPr>
            <p:ph type="title"/>
          </p:nvPr>
        </p:nvSpPr>
        <p:spPr>
          <a:xfrm>
            <a:off x="720000" y="65864"/>
            <a:ext cx="7704000" cy="432900"/>
          </a:xfrm>
        </p:spPr>
        <p:txBody>
          <a:bodyPr/>
          <a:lstStyle/>
          <a:p>
            <a:r>
              <a:rPr lang="en-US" dirty="0"/>
              <a:t>Reading</a:t>
            </a:r>
            <a:endParaRPr lang="ru-RU" dirty="0"/>
          </a:p>
        </p:txBody>
      </p:sp>
    </p:spTree>
  </p:cSld>
  <p:clrMapOvr>
    <a:masterClrMapping/>
  </p:clrMapOvr>
  <p:transition spd="med">
    <p:plus/>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652267" y="629726"/>
            <a:ext cx="7704000" cy="40294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i="1" dirty="0">
                <a:solidFill>
                  <a:schemeClr val="lt1"/>
                </a:solidFill>
                <a:latin typeface="Inconsolata"/>
                <a:ea typeface="Inconsolata"/>
                <a:cs typeface="Inconsolata"/>
                <a:sym typeface="Inconsolata"/>
              </a:rPr>
              <a:t>Read the text and answer the questions</a:t>
            </a:r>
          </a:p>
          <a:p>
            <a:pPr marL="0" lvl="0" indent="0" algn="l" rtl="0">
              <a:spcBef>
                <a:spcPts val="0"/>
              </a:spcBef>
              <a:spcAft>
                <a:spcPts val="0"/>
              </a:spcAft>
              <a:buNone/>
            </a:pPr>
            <a:endParaRPr lang="en-US" sz="2400" b="1" i="1" dirty="0">
              <a:solidFill>
                <a:schemeClr val="lt1"/>
              </a:solidFill>
              <a:latin typeface="Inconsolata"/>
              <a:ea typeface="Inconsolata"/>
              <a:cs typeface="Inconsolata"/>
              <a:sym typeface="Inconsolata"/>
            </a:endParaRP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1. Which type of computer is used by large organizations for handling massive data processing tasks?</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a) Workstation</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b) Tablet</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c) Mainframe</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d) Expansion card</a:t>
            </a:r>
          </a:p>
          <a:p>
            <a:pPr marL="0" lvl="0" indent="0" algn="l" rtl="0">
              <a:spcBef>
                <a:spcPts val="0"/>
              </a:spcBef>
              <a:spcAft>
                <a:spcPts val="0"/>
              </a:spcAft>
              <a:buNone/>
            </a:pPr>
            <a:endParaRPr lang="en-US" sz="1800" b="1" dirty="0">
              <a:solidFill>
                <a:schemeClr val="lt1"/>
              </a:solidFill>
              <a:latin typeface="Inconsolata"/>
              <a:ea typeface="Inconsolata"/>
              <a:cs typeface="Inconsolata"/>
              <a:sym typeface="Inconsolata"/>
            </a:endParaRP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2. What component of a computing system acts as the computer's temporary memory?</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a) Hard drive</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b) Processor</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c) RAM</a:t>
            </a:r>
          </a:p>
          <a:p>
            <a:pPr marL="0" lvl="0" indent="0" algn="l" rtl="0">
              <a:spcBef>
                <a:spcPts val="0"/>
              </a:spcBef>
              <a:spcAft>
                <a:spcPts val="0"/>
              </a:spcAft>
              <a:buNone/>
            </a:pPr>
            <a:endParaRPr lang="en-US" sz="1800" b="1" dirty="0">
              <a:solidFill>
                <a:schemeClr val="lt1"/>
              </a:solidFill>
              <a:latin typeface="Inconsolata"/>
              <a:ea typeface="Inconsolata"/>
              <a:cs typeface="Inconsolata"/>
              <a:sym typeface="Inconsolata"/>
            </a:endParaRP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287930"/>
            <a:ext cx="7704000" cy="432900"/>
          </a:xfrm>
          <a:prstGeom prst="rect">
            <a:avLst/>
          </a:prstGeom>
        </p:spPr>
        <p:txBody>
          <a:bodyPr spcFirstLastPara="1" wrap="square" lIns="91425" tIns="91425" rIns="91425" bIns="91425" anchor="ctr" anchorCtr="0">
            <a:noAutofit/>
          </a:bodyPr>
          <a:lstStyle/>
          <a:p>
            <a:pPr lvl="0"/>
            <a:r>
              <a:rPr lang="en-US" sz="3200" b="1" dirty="0"/>
              <a:t>Questions  to check comprehension</a:t>
            </a:r>
            <a:r>
              <a:rPr lang="en-US" sz="3200" dirty="0"/>
              <a:t>: </a:t>
            </a:r>
            <a:endParaRPr sz="3200" dirty="0"/>
          </a:p>
        </p:txBody>
      </p:sp>
      <p:sp>
        <p:nvSpPr>
          <p:cNvPr id="2" name="Google Shape;324;p42">
            <a:extLst>
              <a:ext uri="{FF2B5EF4-FFF2-40B4-BE49-F238E27FC236}">
                <a16:creationId xmlns:a16="http://schemas.microsoft.com/office/drawing/2014/main" id="{A3F856B4-D10E-6A01-B419-4D428F14F80C}"/>
              </a:ext>
            </a:extLst>
          </p:cNvPr>
          <p:cNvSpPr txBox="1"/>
          <p:nvPr/>
        </p:nvSpPr>
        <p:spPr>
          <a:xfrm>
            <a:off x="652267" y="2464646"/>
            <a:ext cx="198933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c) Mainframe</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sp>
        <p:nvSpPr>
          <p:cNvPr id="7" name="Google Shape;324;p42">
            <a:extLst>
              <a:ext uri="{FF2B5EF4-FFF2-40B4-BE49-F238E27FC236}">
                <a16:creationId xmlns:a16="http://schemas.microsoft.com/office/drawing/2014/main" id="{3A97E12A-3B58-BE02-8A44-70A3D16FDE59}"/>
              </a:ext>
            </a:extLst>
          </p:cNvPr>
          <p:cNvSpPr txBox="1"/>
          <p:nvPr/>
        </p:nvSpPr>
        <p:spPr>
          <a:xfrm>
            <a:off x="652267" y="4361709"/>
            <a:ext cx="198933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c) RAM</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spTree>
    <p:extLst>
      <p:ext uri="{BB962C8B-B14F-4D97-AF65-F5344CB8AC3E}">
        <p14:creationId xmlns:p14="http://schemas.microsoft.com/office/powerpoint/2010/main" val="10172845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625174" y="934720"/>
            <a:ext cx="7704000" cy="40294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3. What is the role of the motherboard in a computing system?</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a) Acts as the computer's temporary memory</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b) Connects all components together</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c) Processes instructions at lightning speed</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d) Prevents overheating issues</a:t>
            </a:r>
          </a:p>
          <a:p>
            <a:pPr marL="0" lvl="0" indent="0" algn="l" rtl="0">
              <a:spcBef>
                <a:spcPts val="0"/>
              </a:spcBef>
              <a:spcAft>
                <a:spcPts val="0"/>
              </a:spcAft>
              <a:buNone/>
            </a:pPr>
            <a:endParaRPr lang="en-US" sz="1800" b="1" dirty="0">
              <a:solidFill>
                <a:schemeClr val="lt1"/>
              </a:solidFill>
              <a:latin typeface="Inconsolata"/>
              <a:ea typeface="Inconsolata"/>
              <a:cs typeface="Inconsolata"/>
              <a:sym typeface="Inconsolata"/>
            </a:endParaRP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4. Which component of a computing system dissipates heat generated by the processor?</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a) RAM</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b) Power supply</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c) Heat sink</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d) Expansion card</a:t>
            </a:r>
          </a:p>
          <a:p>
            <a:pPr marL="0" lvl="0" indent="0" algn="l" rtl="0">
              <a:spcBef>
                <a:spcPts val="0"/>
              </a:spcBef>
              <a:spcAft>
                <a:spcPts val="0"/>
              </a:spcAft>
              <a:buNone/>
            </a:pPr>
            <a:endParaRPr lang="en-US" sz="1800" b="1" dirty="0">
              <a:solidFill>
                <a:schemeClr val="lt1"/>
              </a:solidFill>
              <a:latin typeface="Inconsolata"/>
              <a:ea typeface="Inconsolata"/>
              <a:cs typeface="Inconsolata"/>
              <a:sym typeface="Inconsolata"/>
            </a:endParaRP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287930"/>
            <a:ext cx="7704000" cy="432900"/>
          </a:xfrm>
          <a:prstGeom prst="rect">
            <a:avLst/>
          </a:prstGeom>
        </p:spPr>
        <p:txBody>
          <a:bodyPr spcFirstLastPara="1" wrap="square" lIns="91425" tIns="91425" rIns="91425" bIns="91425" anchor="ctr" anchorCtr="0">
            <a:noAutofit/>
          </a:bodyPr>
          <a:lstStyle/>
          <a:p>
            <a:pPr lvl="0"/>
            <a:r>
              <a:rPr lang="en-US" sz="3200" b="1" dirty="0"/>
              <a:t>Questions to check comprehension</a:t>
            </a:r>
            <a:r>
              <a:rPr lang="en-US" sz="3200" dirty="0"/>
              <a:t>: </a:t>
            </a:r>
            <a:endParaRPr sz="3200" dirty="0"/>
          </a:p>
        </p:txBody>
      </p:sp>
      <p:sp>
        <p:nvSpPr>
          <p:cNvPr id="2" name="Google Shape;324;p42">
            <a:extLst>
              <a:ext uri="{FF2B5EF4-FFF2-40B4-BE49-F238E27FC236}">
                <a16:creationId xmlns:a16="http://schemas.microsoft.com/office/drawing/2014/main" id="{A3F856B4-D10E-6A01-B419-4D428F14F80C}"/>
              </a:ext>
            </a:extLst>
          </p:cNvPr>
          <p:cNvSpPr txBox="1"/>
          <p:nvPr/>
        </p:nvSpPr>
        <p:spPr>
          <a:xfrm>
            <a:off x="625174" y="1480541"/>
            <a:ext cx="418389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b) Connects all components together</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sp>
        <p:nvSpPr>
          <p:cNvPr id="3" name="Google Shape;324;p42">
            <a:extLst>
              <a:ext uri="{FF2B5EF4-FFF2-40B4-BE49-F238E27FC236}">
                <a16:creationId xmlns:a16="http://schemas.microsoft.com/office/drawing/2014/main" id="{8B8996D5-93A7-6E85-7A93-32827364945A}"/>
              </a:ext>
            </a:extLst>
          </p:cNvPr>
          <p:cNvSpPr txBox="1"/>
          <p:nvPr/>
        </p:nvSpPr>
        <p:spPr>
          <a:xfrm>
            <a:off x="625173" y="3669379"/>
            <a:ext cx="418389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c) Heat sink</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spTree>
    <p:extLst>
      <p:ext uri="{BB962C8B-B14F-4D97-AF65-F5344CB8AC3E}">
        <p14:creationId xmlns:p14="http://schemas.microsoft.com/office/powerpoint/2010/main" val="3464335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618401" y="873760"/>
            <a:ext cx="7704000" cy="40294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5. What type of computer is favored for its convenience and mobility?</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a) Workstation</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b) Mainframe</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c) Tablet</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d) Expansion card</a:t>
            </a:r>
          </a:p>
          <a:p>
            <a:pPr marL="0" lvl="0" indent="0" algn="l" rtl="0">
              <a:spcBef>
                <a:spcPts val="0"/>
              </a:spcBef>
              <a:spcAft>
                <a:spcPts val="0"/>
              </a:spcAft>
              <a:buNone/>
            </a:pPr>
            <a:endParaRPr lang="en-US" sz="1800" b="1" dirty="0">
              <a:solidFill>
                <a:schemeClr val="lt1"/>
              </a:solidFill>
              <a:latin typeface="Inconsolata"/>
              <a:ea typeface="Inconsolata"/>
              <a:cs typeface="Inconsolata"/>
              <a:sym typeface="Inconsolata"/>
            </a:endParaRP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6. Which component of a computing system ensures a steady flow of electricity to keep the system running smoothly?</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a) RAM</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b) Heat sink</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c) Power supply</a:t>
            </a:r>
          </a:p>
          <a:p>
            <a:pPr marL="0" lvl="0" indent="0" algn="l" rtl="0">
              <a:spcBef>
                <a:spcPts val="0"/>
              </a:spcBef>
              <a:spcAft>
                <a:spcPts val="0"/>
              </a:spcAft>
              <a:buNone/>
            </a:pPr>
            <a:r>
              <a:rPr lang="en-US" sz="1800" b="1" dirty="0">
                <a:solidFill>
                  <a:schemeClr val="lt1"/>
                </a:solidFill>
                <a:latin typeface="Inconsolata"/>
                <a:ea typeface="Inconsolata"/>
                <a:cs typeface="Inconsolata"/>
                <a:sym typeface="Inconsolata"/>
              </a:rPr>
              <a:t>d) Processor</a:t>
            </a:r>
          </a:p>
          <a:p>
            <a:pPr marL="0" lvl="0" indent="0" algn="l" rtl="0">
              <a:spcBef>
                <a:spcPts val="0"/>
              </a:spcBef>
              <a:spcAft>
                <a:spcPts val="0"/>
              </a:spcAft>
              <a:buNone/>
            </a:pPr>
            <a:endParaRPr lang="en-US" sz="1800" b="1" dirty="0">
              <a:solidFill>
                <a:schemeClr val="lt1"/>
              </a:solidFill>
              <a:latin typeface="Inconsolata"/>
              <a:ea typeface="Inconsolata"/>
              <a:cs typeface="Inconsolata"/>
              <a:sym typeface="Inconsolata"/>
            </a:endParaRP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287930"/>
            <a:ext cx="7704000" cy="432900"/>
          </a:xfrm>
          <a:prstGeom prst="rect">
            <a:avLst/>
          </a:prstGeom>
        </p:spPr>
        <p:txBody>
          <a:bodyPr spcFirstLastPara="1" wrap="square" lIns="91425" tIns="91425" rIns="91425" bIns="91425" anchor="ctr" anchorCtr="0">
            <a:noAutofit/>
          </a:bodyPr>
          <a:lstStyle/>
          <a:p>
            <a:pPr lvl="0"/>
            <a:r>
              <a:rPr lang="en-US" sz="3200" b="1" dirty="0"/>
              <a:t>Questions to check comprehension</a:t>
            </a:r>
            <a:r>
              <a:rPr lang="en-US" sz="3200" dirty="0"/>
              <a:t>: </a:t>
            </a:r>
            <a:endParaRPr sz="3200" dirty="0"/>
          </a:p>
        </p:txBody>
      </p:sp>
      <p:sp>
        <p:nvSpPr>
          <p:cNvPr id="2" name="Google Shape;324;p42">
            <a:extLst>
              <a:ext uri="{FF2B5EF4-FFF2-40B4-BE49-F238E27FC236}">
                <a16:creationId xmlns:a16="http://schemas.microsoft.com/office/drawing/2014/main" id="{A3F856B4-D10E-6A01-B419-4D428F14F80C}"/>
              </a:ext>
            </a:extLst>
          </p:cNvPr>
          <p:cNvSpPr txBox="1"/>
          <p:nvPr/>
        </p:nvSpPr>
        <p:spPr>
          <a:xfrm>
            <a:off x="618401" y="1981732"/>
            <a:ext cx="198933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c) Tablet</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sp>
        <p:nvSpPr>
          <p:cNvPr id="3" name="Google Shape;324;p42">
            <a:extLst>
              <a:ext uri="{FF2B5EF4-FFF2-40B4-BE49-F238E27FC236}">
                <a16:creationId xmlns:a16="http://schemas.microsoft.com/office/drawing/2014/main" id="{8EA9D90F-69D0-499D-B45F-D0595037C529}"/>
              </a:ext>
            </a:extLst>
          </p:cNvPr>
          <p:cNvSpPr txBox="1"/>
          <p:nvPr/>
        </p:nvSpPr>
        <p:spPr>
          <a:xfrm>
            <a:off x="618400" y="3908746"/>
            <a:ext cx="1989333" cy="4329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rgbClr val="FF0000"/>
                </a:solidFill>
                <a:latin typeface="Inconsolata"/>
                <a:ea typeface="Inconsolata"/>
                <a:cs typeface="Inconsolata"/>
                <a:sym typeface="Inconsolata"/>
              </a:rPr>
              <a:t>c) Power supply</a:t>
            </a:r>
          </a:p>
          <a:p>
            <a:pPr marL="0" lvl="0" indent="0" algn="l" rtl="0">
              <a:spcBef>
                <a:spcPts val="0"/>
              </a:spcBef>
              <a:spcAft>
                <a:spcPts val="0"/>
              </a:spcAft>
              <a:buNone/>
            </a:pPr>
            <a:endParaRPr sz="1800" dirty="0">
              <a:solidFill>
                <a:schemeClr val="lt1"/>
              </a:solidFill>
              <a:latin typeface="Inconsolata"/>
              <a:ea typeface="Inconsolata"/>
              <a:cs typeface="Inconsolata"/>
              <a:sym typeface="Inconsolata"/>
            </a:endParaRPr>
          </a:p>
        </p:txBody>
      </p:sp>
    </p:spTree>
    <p:extLst>
      <p:ext uri="{BB962C8B-B14F-4D97-AF65-F5344CB8AC3E}">
        <p14:creationId xmlns:p14="http://schemas.microsoft.com/office/powerpoint/2010/main" val="6751921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E57B-BB58-AFA9-885A-8C1C8F9E1958}"/>
              </a:ext>
            </a:extLst>
          </p:cNvPr>
          <p:cNvSpPr>
            <a:spLocks noGrp="1"/>
          </p:cNvSpPr>
          <p:nvPr>
            <p:ph type="title"/>
          </p:nvPr>
        </p:nvSpPr>
        <p:spPr>
          <a:xfrm>
            <a:off x="720000" y="240030"/>
            <a:ext cx="8286840" cy="628650"/>
          </a:xfrm>
        </p:spPr>
        <p:txBody>
          <a:bodyPr/>
          <a:lstStyle/>
          <a:p>
            <a:r>
              <a:rPr lang="en-US" sz="2000" b="1" dirty="0">
                <a:solidFill>
                  <a:schemeClr val="bg1"/>
                </a:solidFill>
                <a:latin typeface="Arial"/>
                <a:cs typeface="Arial"/>
                <a:sym typeface="Arial"/>
              </a:rPr>
              <a:t>Listen to a conversation between a technology support specialist and a customer. Mark the statements as True or False.</a:t>
            </a:r>
          </a:p>
        </p:txBody>
      </p:sp>
      <p:sp>
        <p:nvSpPr>
          <p:cNvPr id="4" name="TextBox 3">
            <a:extLst>
              <a:ext uri="{FF2B5EF4-FFF2-40B4-BE49-F238E27FC236}">
                <a16:creationId xmlns:a16="http://schemas.microsoft.com/office/drawing/2014/main" id="{1D86F037-6DA3-50F2-C0E4-BDF5A68AA31D}"/>
              </a:ext>
            </a:extLst>
          </p:cNvPr>
          <p:cNvSpPr txBox="1"/>
          <p:nvPr/>
        </p:nvSpPr>
        <p:spPr>
          <a:xfrm>
            <a:off x="542880" y="778681"/>
            <a:ext cx="8058240" cy="3970318"/>
          </a:xfrm>
          <a:prstGeom prst="rect">
            <a:avLst/>
          </a:prstGeom>
          <a:noFill/>
        </p:spPr>
        <p:txBody>
          <a:bodyPr wrap="square">
            <a:spAutoFit/>
          </a:bodyPr>
          <a:lstStyle/>
          <a:p>
            <a:r>
              <a:rPr lang="en-US" sz="2800" dirty="0">
                <a:solidFill>
                  <a:schemeClr val="bg1"/>
                </a:solidFill>
              </a:rPr>
              <a:t>1. The woman replaces the disk drive.	</a:t>
            </a:r>
          </a:p>
          <a:p>
            <a:r>
              <a:rPr lang="en-US" sz="2800" dirty="0">
                <a:solidFill>
                  <a:schemeClr val="bg1"/>
                </a:solidFill>
              </a:rPr>
              <a:t>True</a:t>
            </a:r>
          </a:p>
          <a:p>
            <a:r>
              <a:rPr lang="en-US" sz="2800" dirty="0">
                <a:solidFill>
                  <a:schemeClr val="bg1"/>
                </a:solidFill>
              </a:rPr>
              <a:t>False</a:t>
            </a:r>
          </a:p>
          <a:p>
            <a:r>
              <a:rPr lang="en-US" sz="2800" dirty="0">
                <a:solidFill>
                  <a:schemeClr val="bg1"/>
                </a:solidFill>
              </a:rPr>
              <a:t>2. The woman disconnects the power supply first.</a:t>
            </a:r>
          </a:p>
          <a:p>
            <a:r>
              <a:rPr lang="en-US" sz="2800" dirty="0">
                <a:solidFill>
                  <a:schemeClr val="bg1"/>
                </a:solidFill>
              </a:rPr>
              <a:t>True</a:t>
            </a:r>
          </a:p>
          <a:p>
            <a:r>
              <a:rPr lang="en-US" sz="2800" dirty="0">
                <a:solidFill>
                  <a:schemeClr val="bg1"/>
                </a:solidFill>
              </a:rPr>
              <a:t>False</a:t>
            </a:r>
          </a:p>
          <a:p>
            <a:r>
              <a:rPr lang="en-US" sz="2800" dirty="0">
                <a:solidFill>
                  <a:schemeClr val="bg1"/>
                </a:solidFill>
              </a:rPr>
              <a:t>3. The hard drive connects to the motherboard.</a:t>
            </a:r>
          </a:p>
          <a:p>
            <a:r>
              <a:rPr lang="en-US" sz="2800" dirty="0">
                <a:solidFill>
                  <a:schemeClr val="bg1"/>
                </a:solidFill>
              </a:rPr>
              <a:t>True</a:t>
            </a:r>
          </a:p>
          <a:p>
            <a:r>
              <a:rPr lang="en-US" sz="2800" dirty="0">
                <a:solidFill>
                  <a:schemeClr val="bg1"/>
                </a:solidFill>
              </a:rPr>
              <a:t>False</a:t>
            </a:r>
          </a:p>
        </p:txBody>
      </p:sp>
      <p:pic>
        <p:nvPicPr>
          <p:cNvPr id="5" name="About audio (1)">
            <a:hlinkClick r:id="" action="ppaction://media"/>
            <a:extLst>
              <a:ext uri="{FF2B5EF4-FFF2-40B4-BE49-F238E27FC236}">
                <a16:creationId xmlns:a16="http://schemas.microsoft.com/office/drawing/2014/main" id="{B7B6359C-4B51-F694-96C7-DD51D3DA2A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01335" y="3932555"/>
            <a:ext cx="609600" cy="609600"/>
          </a:xfrm>
          <a:prstGeom prst="rect">
            <a:avLst/>
          </a:prstGeom>
        </p:spPr>
      </p:pic>
      <p:cxnSp>
        <p:nvCxnSpPr>
          <p:cNvPr id="7" name="Straight Connector 6">
            <a:extLst>
              <a:ext uri="{FF2B5EF4-FFF2-40B4-BE49-F238E27FC236}">
                <a16:creationId xmlns:a16="http://schemas.microsoft.com/office/drawing/2014/main" id="{0D6DDB87-92BE-66DE-D897-DC6C9B61D4FF}"/>
              </a:ext>
            </a:extLst>
          </p:cNvPr>
          <p:cNvCxnSpPr/>
          <p:nvPr/>
        </p:nvCxnSpPr>
        <p:spPr>
          <a:xfrm>
            <a:off x="582930" y="2057400"/>
            <a:ext cx="97155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331795BC-546B-022C-091D-3F2838B22C31}"/>
              </a:ext>
            </a:extLst>
          </p:cNvPr>
          <p:cNvCxnSpPr/>
          <p:nvPr/>
        </p:nvCxnSpPr>
        <p:spPr>
          <a:xfrm>
            <a:off x="542880" y="2937510"/>
            <a:ext cx="90873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3C8D20F7-E245-8BD6-BA86-0BFA53B7FD3C}"/>
              </a:ext>
            </a:extLst>
          </p:cNvPr>
          <p:cNvCxnSpPr>
            <a:cxnSpLocks/>
          </p:cNvCxnSpPr>
          <p:nvPr/>
        </p:nvCxnSpPr>
        <p:spPr>
          <a:xfrm>
            <a:off x="720000" y="4237355"/>
            <a:ext cx="73161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49879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42A2-E531-C52C-07C5-75A46D05B80E}"/>
              </a:ext>
            </a:extLst>
          </p:cNvPr>
          <p:cNvSpPr>
            <a:spLocks noGrp="1"/>
          </p:cNvSpPr>
          <p:nvPr>
            <p:ph type="title"/>
          </p:nvPr>
        </p:nvSpPr>
        <p:spPr/>
        <p:txBody>
          <a:bodyPr/>
          <a:lstStyle/>
          <a:p>
            <a:r>
              <a:rPr lang="en-US" sz="3200" b="1" dirty="0"/>
              <a:t>Listen again and complete the conversation.</a:t>
            </a:r>
            <a:endParaRPr lang="en-US" sz="3200" dirty="0"/>
          </a:p>
        </p:txBody>
      </p:sp>
      <p:graphicFrame>
        <p:nvGraphicFramePr>
          <p:cNvPr id="3" name="Table 2">
            <a:extLst>
              <a:ext uri="{FF2B5EF4-FFF2-40B4-BE49-F238E27FC236}">
                <a16:creationId xmlns:a16="http://schemas.microsoft.com/office/drawing/2014/main" id="{9EBFC706-197E-E816-2E14-58F586DA3FF2}"/>
              </a:ext>
            </a:extLst>
          </p:cNvPr>
          <p:cNvGraphicFramePr>
            <a:graphicFrameLocks noGrp="1"/>
          </p:cNvGraphicFramePr>
          <p:nvPr>
            <p:extLst>
              <p:ext uri="{D42A27DB-BD31-4B8C-83A1-F6EECF244321}">
                <p14:modId xmlns:p14="http://schemas.microsoft.com/office/powerpoint/2010/main" val="1353751204"/>
              </p:ext>
            </p:extLst>
          </p:nvPr>
        </p:nvGraphicFramePr>
        <p:xfrm>
          <a:off x="628650" y="1325880"/>
          <a:ext cx="7920990" cy="3396084"/>
        </p:xfrm>
        <a:graphic>
          <a:graphicData uri="http://schemas.openxmlformats.org/drawingml/2006/table">
            <a:tbl>
              <a:tblPr/>
              <a:tblGrid>
                <a:gridCol w="7920990">
                  <a:extLst>
                    <a:ext uri="{9D8B030D-6E8A-4147-A177-3AD203B41FA5}">
                      <a16:colId xmlns:a16="http://schemas.microsoft.com/office/drawing/2014/main" val="2837810084"/>
                    </a:ext>
                  </a:extLst>
                </a:gridCol>
              </a:tblGrid>
              <a:tr h="409346">
                <a:tc>
                  <a:txBody>
                    <a:bodyPr/>
                    <a:lstStyle/>
                    <a:p>
                      <a:r>
                        <a:rPr lang="en-US" b="1" dirty="0">
                          <a:effectLst/>
                        </a:rPr>
                        <a:t>Ivan:</a:t>
                      </a:r>
                      <a:r>
                        <a:rPr lang="en-US" dirty="0">
                          <a:effectLst/>
                        </a:rPr>
                        <a:t> Technology Support, Ivan speaking. How can I help?</a:t>
                      </a:r>
                    </a:p>
                  </a:txBody>
                  <a:tcPr anchor="ctr">
                    <a:lnL>
                      <a:noFill/>
                    </a:lnL>
                    <a:lnR>
                      <a:noFill/>
                    </a:lnR>
                    <a:lnT>
                      <a:noFill/>
                    </a:lnT>
                    <a:lnB>
                      <a:noFill/>
                    </a:lnB>
                    <a:solidFill>
                      <a:srgbClr val="FFFFCC"/>
                    </a:solidFill>
                  </a:tcPr>
                </a:tc>
                <a:extLst>
                  <a:ext uri="{0D108BD9-81ED-4DB2-BD59-A6C34878D82A}">
                    <a16:rowId xmlns:a16="http://schemas.microsoft.com/office/drawing/2014/main" val="1313366173"/>
                  </a:ext>
                </a:extLst>
              </a:tr>
              <a:tr h="409346">
                <a:tc>
                  <a:txBody>
                    <a:bodyPr/>
                    <a:lstStyle/>
                    <a:p>
                      <a:r>
                        <a:rPr lang="en-US" b="1" dirty="0">
                          <a:effectLst/>
                        </a:rPr>
                        <a:t>Natalie:</a:t>
                      </a:r>
                      <a:r>
                        <a:rPr lang="en-US" dirty="0">
                          <a:effectLst/>
                        </a:rPr>
                        <a:t> I have an old </a:t>
                      </a:r>
                      <a:r>
                        <a:rPr lang="en-US" b="1" dirty="0">
                          <a:effectLst/>
                        </a:rPr>
                        <a:t>1) ________</a:t>
                      </a:r>
                      <a:r>
                        <a:rPr lang="en-US" dirty="0">
                          <a:effectLst/>
                        </a:rPr>
                        <a:t>   and I need help taking it out.</a:t>
                      </a:r>
                    </a:p>
                  </a:txBody>
                  <a:tcPr anchor="ctr">
                    <a:lnL>
                      <a:noFill/>
                    </a:lnL>
                    <a:lnR>
                      <a:noFill/>
                    </a:lnR>
                    <a:lnT>
                      <a:noFill/>
                    </a:lnT>
                    <a:lnB>
                      <a:noFill/>
                    </a:lnB>
                    <a:solidFill>
                      <a:srgbClr val="FFFFFF"/>
                    </a:solidFill>
                  </a:tcPr>
                </a:tc>
                <a:extLst>
                  <a:ext uri="{0D108BD9-81ED-4DB2-BD59-A6C34878D82A}">
                    <a16:rowId xmlns:a16="http://schemas.microsoft.com/office/drawing/2014/main" val="1768989149"/>
                  </a:ext>
                </a:extLst>
              </a:tr>
              <a:tr h="530662">
                <a:tc>
                  <a:txBody>
                    <a:bodyPr/>
                    <a:lstStyle/>
                    <a:p>
                      <a:r>
                        <a:rPr lang="en-US" b="1" dirty="0">
                          <a:effectLst/>
                        </a:rPr>
                        <a:t>Ivan:</a:t>
                      </a:r>
                      <a:r>
                        <a:rPr lang="en-US" dirty="0">
                          <a:effectLst/>
                        </a:rPr>
                        <a:t> Okay. Unplug the connection to the power supply first. Then, disconnect the </a:t>
                      </a:r>
                      <a:r>
                        <a:rPr lang="en-US" b="1" dirty="0">
                          <a:effectLst/>
                        </a:rPr>
                        <a:t>2) ________</a:t>
                      </a:r>
                      <a:r>
                        <a:rPr lang="en-US" dirty="0">
                          <a:effectLst/>
                        </a:rPr>
                        <a:t>  cable.</a:t>
                      </a:r>
                    </a:p>
                  </a:txBody>
                  <a:tcPr anchor="ctr">
                    <a:lnL>
                      <a:noFill/>
                    </a:lnL>
                    <a:lnR>
                      <a:noFill/>
                    </a:lnR>
                    <a:lnT>
                      <a:noFill/>
                    </a:lnT>
                    <a:lnB>
                      <a:noFill/>
                    </a:lnB>
                    <a:solidFill>
                      <a:srgbClr val="FFFFCC"/>
                    </a:solidFill>
                  </a:tcPr>
                </a:tc>
                <a:extLst>
                  <a:ext uri="{0D108BD9-81ED-4DB2-BD59-A6C34878D82A}">
                    <a16:rowId xmlns:a16="http://schemas.microsoft.com/office/drawing/2014/main" val="3264730705"/>
                  </a:ext>
                </a:extLst>
              </a:tr>
              <a:tr h="409346">
                <a:tc>
                  <a:txBody>
                    <a:bodyPr/>
                    <a:lstStyle/>
                    <a:p>
                      <a:r>
                        <a:rPr lang="en-US" b="1" dirty="0">
                          <a:effectLst/>
                        </a:rPr>
                        <a:t>Natalie:</a:t>
                      </a:r>
                      <a:r>
                        <a:rPr lang="en-US" dirty="0">
                          <a:effectLst/>
                        </a:rPr>
                        <a:t> Which one is the </a:t>
                      </a:r>
                      <a:r>
                        <a:rPr lang="en-US" b="1" dirty="0">
                          <a:effectLst/>
                        </a:rPr>
                        <a:t>3) _________</a:t>
                      </a:r>
                      <a:r>
                        <a:rPr lang="en-US" dirty="0">
                          <a:effectLst/>
                        </a:rPr>
                        <a:t>  ?</a:t>
                      </a:r>
                    </a:p>
                  </a:txBody>
                  <a:tcPr anchor="ctr">
                    <a:lnL>
                      <a:noFill/>
                    </a:lnL>
                    <a:lnR>
                      <a:noFill/>
                    </a:lnR>
                    <a:lnT>
                      <a:noFill/>
                    </a:lnT>
                    <a:lnB>
                      <a:noFill/>
                    </a:lnB>
                    <a:solidFill>
                      <a:srgbClr val="FFFFFF"/>
                    </a:solidFill>
                  </a:tcPr>
                </a:tc>
                <a:extLst>
                  <a:ext uri="{0D108BD9-81ED-4DB2-BD59-A6C34878D82A}">
                    <a16:rowId xmlns:a16="http://schemas.microsoft.com/office/drawing/2014/main" val="2741088097"/>
                  </a:ext>
                </a:extLst>
              </a:tr>
              <a:tr h="409346">
                <a:tc>
                  <a:txBody>
                    <a:bodyPr/>
                    <a:lstStyle/>
                    <a:p>
                      <a:r>
                        <a:rPr lang="en-US" b="1" dirty="0">
                          <a:effectLst/>
                        </a:rPr>
                        <a:t>Ivan:</a:t>
                      </a:r>
                      <a:r>
                        <a:rPr lang="en-US" dirty="0">
                          <a:effectLst/>
                        </a:rPr>
                        <a:t> It's the smaller black box in the corner.</a:t>
                      </a:r>
                    </a:p>
                  </a:txBody>
                  <a:tcPr anchor="ctr">
                    <a:lnL>
                      <a:noFill/>
                    </a:lnL>
                    <a:lnR>
                      <a:noFill/>
                    </a:lnR>
                    <a:lnT>
                      <a:noFill/>
                    </a:lnT>
                    <a:lnB>
                      <a:noFill/>
                    </a:lnB>
                    <a:solidFill>
                      <a:srgbClr val="FFFFCC"/>
                    </a:solidFill>
                  </a:tcPr>
                </a:tc>
                <a:extLst>
                  <a:ext uri="{0D108BD9-81ED-4DB2-BD59-A6C34878D82A}">
                    <a16:rowId xmlns:a16="http://schemas.microsoft.com/office/drawing/2014/main" val="112906028"/>
                  </a:ext>
                </a:extLst>
              </a:tr>
              <a:tr h="409346">
                <a:tc>
                  <a:txBody>
                    <a:bodyPr/>
                    <a:lstStyle/>
                    <a:p>
                      <a:r>
                        <a:rPr lang="en-US" b="1" dirty="0">
                          <a:effectLst/>
                        </a:rPr>
                        <a:t>Natalie:</a:t>
                      </a:r>
                      <a:r>
                        <a:rPr lang="en-US" dirty="0">
                          <a:effectLst/>
                        </a:rPr>
                        <a:t> I'm </a:t>
                      </a:r>
                      <a:r>
                        <a:rPr lang="en-US" b="1" dirty="0">
                          <a:effectLst/>
                        </a:rPr>
                        <a:t>4)</a:t>
                      </a:r>
                      <a:r>
                        <a:rPr lang="en-US" dirty="0">
                          <a:effectLst/>
                        </a:rPr>
                        <a:t> </a:t>
                      </a:r>
                      <a:r>
                        <a:rPr lang="en-US" b="1" dirty="0">
                          <a:effectLst/>
                        </a:rPr>
                        <a:t>________ </a:t>
                      </a:r>
                      <a:r>
                        <a:rPr lang="en-US" dirty="0">
                          <a:effectLst/>
                        </a:rPr>
                        <a:t>both. What's next?</a:t>
                      </a:r>
                    </a:p>
                  </a:txBody>
                  <a:tcPr anchor="ctr">
                    <a:lnL>
                      <a:noFill/>
                    </a:lnL>
                    <a:lnR>
                      <a:noFill/>
                    </a:lnR>
                    <a:lnT>
                      <a:noFill/>
                    </a:lnT>
                    <a:lnB>
                      <a:noFill/>
                    </a:lnB>
                    <a:solidFill>
                      <a:srgbClr val="FFFFFF"/>
                    </a:solidFill>
                  </a:tcPr>
                </a:tc>
                <a:extLst>
                  <a:ext uri="{0D108BD9-81ED-4DB2-BD59-A6C34878D82A}">
                    <a16:rowId xmlns:a16="http://schemas.microsoft.com/office/drawing/2014/main" val="3956080268"/>
                  </a:ext>
                </a:extLst>
              </a:tr>
              <a:tr h="409346">
                <a:tc>
                  <a:txBody>
                    <a:bodyPr/>
                    <a:lstStyle/>
                    <a:p>
                      <a:r>
                        <a:rPr lang="en-US" b="1" dirty="0">
                          <a:effectLst/>
                        </a:rPr>
                        <a:t>Ivan:</a:t>
                      </a:r>
                      <a:r>
                        <a:rPr lang="en-US" dirty="0">
                          <a:effectLst/>
                        </a:rPr>
                        <a:t> Next, take out those two small screws. They fasten the hard drive to the </a:t>
                      </a:r>
                      <a:r>
                        <a:rPr lang="en-US" b="1" dirty="0">
                          <a:effectLst/>
                        </a:rPr>
                        <a:t>5)</a:t>
                      </a:r>
                      <a:r>
                        <a:rPr lang="en-US" dirty="0">
                          <a:effectLst/>
                        </a:rPr>
                        <a:t> </a:t>
                      </a:r>
                      <a:r>
                        <a:rPr lang="en-US" b="1" dirty="0">
                          <a:effectLst/>
                        </a:rPr>
                        <a:t>_________</a:t>
                      </a:r>
                    </a:p>
                  </a:txBody>
                  <a:tcPr anchor="ctr">
                    <a:lnL>
                      <a:noFill/>
                    </a:lnL>
                    <a:lnR>
                      <a:noFill/>
                    </a:lnR>
                    <a:lnT>
                      <a:noFill/>
                    </a:lnT>
                    <a:lnB>
                      <a:noFill/>
                    </a:lnB>
                    <a:solidFill>
                      <a:srgbClr val="FFFFCC"/>
                    </a:solidFill>
                  </a:tcPr>
                </a:tc>
                <a:extLst>
                  <a:ext uri="{0D108BD9-81ED-4DB2-BD59-A6C34878D82A}">
                    <a16:rowId xmlns:a16="http://schemas.microsoft.com/office/drawing/2014/main" val="2525118123"/>
                  </a:ext>
                </a:extLst>
              </a:tr>
              <a:tr h="409346">
                <a:tc>
                  <a:txBody>
                    <a:bodyPr/>
                    <a:lstStyle/>
                    <a:p>
                      <a:r>
                        <a:rPr lang="en-US" b="1" dirty="0">
                          <a:effectLst/>
                        </a:rPr>
                        <a:t>Natalie:</a:t>
                      </a:r>
                      <a:r>
                        <a:rPr lang="en-US" dirty="0">
                          <a:effectLst/>
                        </a:rPr>
                        <a:t> I see, and then it slides out. Thanks!</a:t>
                      </a:r>
                    </a:p>
                  </a:txBody>
                  <a:tcPr anchor="ctr">
                    <a:lnL>
                      <a:noFill/>
                    </a:lnL>
                    <a:lnR>
                      <a:noFill/>
                    </a:lnR>
                    <a:lnT>
                      <a:noFill/>
                    </a:lnT>
                    <a:lnB>
                      <a:noFill/>
                    </a:lnB>
                    <a:solidFill>
                      <a:srgbClr val="FFFFFF"/>
                    </a:solidFill>
                  </a:tcPr>
                </a:tc>
                <a:extLst>
                  <a:ext uri="{0D108BD9-81ED-4DB2-BD59-A6C34878D82A}">
                    <a16:rowId xmlns:a16="http://schemas.microsoft.com/office/drawing/2014/main" val="21372560"/>
                  </a:ext>
                </a:extLst>
              </a:tr>
            </a:tbl>
          </a:graphicData>
        </a:graphic>
      </p:graphicFrame>
      <p:pic>
        <p:nvPicPr>
          <p:cNvPr id="4" name="About audio (2)">
            <a:hlinkClick r:id="" action="ppaction://media"/>
            <a:extLst>
              <a:ext uri="{FF2B5EF4-FFF2-40B4-BE49-F238E27FC236}">
                <a16:creationId xmlns:a16="http://schemas.microsoft.com/office/drawing/2014/main" id="{7DADEBEB-C128-4784-A3B4-2188950AB2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
        <p:nvSpPr>
          <p:cNvPr id="5" name="TextBox 4">
            <a:extLst>
              <a:ext uri="{FF2B5EF4-FFF2-40B4-BE49-F238E27FC236}">
                <a16:creationId xmlns:a16="http://schemas.microsoft.com/office/drawing/2014/main" id="{D51B38EF-718C-F337-9FEE-741106B56EB7}"/>
              </a:ext>
            </a:extLst>
          </p:cNvPr>
          <p:cNvSpPr txBox="1"/>
          <p:nvPr/>
        </p:nvSpPr>
        <p:spPr>
          <a:xfrm>
            <a:off x="2583180" y="1714501"/>
            <a:ext cx="1600200" cy="307777"/>
          </a:xfrm>
          <a:prstGeom prst="rect">
            <a:avLst/>
          </a:prstGeom>
          <a:noFill/>
        </p:spPr>
        <p:txBody>
          <a:bodyPr wrap="square" rtlCol="0">
            <a:spAutoFit/>
          </a:bodyPr>
          <a:lstStyle/>
          <a:p>
            <a:r>
              <a:rPr lang="en-US" b="1" dirty="0"/>
              <a:t>hard drive</a:t>
            </a:r>
          </a:p>
        </p:txBody>
      </p:sp>
      <p:sp>
        <p:nvSpPr>
          <p:cNvPr id="6" name="TextBox 5">
            <a:extLst>
              <a:ext uri="{FF2B5EF4-FFF2-40B4-BE49-F238E27FC236}">
                <a16:creationId xmlns:a16="http://schemas.microsoft.com/office/drawing/2014/main" id="{3AC89621-DAF6-00FD-70F9-FD4BA1E694EC}"/>
              </a:ext>
            </a:extLst>
          </p:cNvPr>
          <p:cNvSpPr txBox="1"/>
          <p:nvPr/>
        </p:nvSpPr>
        <p:spPr>
          <a:xfrm>
            <a:off x="594361" y="2320290"/>
            <a:ext cx="1771650" cy="307777"/>
          </a:xfrm>
          <a:prstGeom prst="rect">
            <a:avLst/>
          </a:prstGeom>
          <a:noFill/>
        </p:spPr>
        <p:txBody>
          <a:bodyPr wrap="square" rtlCol="0">
            <a:spAutoFit/>
          </a:bodyPr>
          <a:lstStyle/>
          <a:p>
            <a:r>
              <a:rPr lang="en-US" b="1" dirty="0"/>
              <a:t>motherboard</a:t>
            </a:r>
          </a:p>
        </p:txBody>
      </p:sp>
      <p:sp>
        <p:nvSpPr>
          <p:cNvPr id="7" name="TextBox 6">
            <a:extLst>
              <a:ext uri="{FF2B5EF4-FFF2-40B4-BE49-F238E27FC236}">
                <a16:creationId xmlns:a16="http://schemas.microsoft.com/office/drawing/2014/main" id="{572DB9DA-4127-36C4-8E67-C3EB76CB9C17}"/>
              </a:ext>
            </a:extLst>
          </p:cNvPr>
          <p:cNvSpPr txBox="1"/>
          <p:nvPr/>
        </p:nvSpPr>
        <p:spPr>
          <a:xfrm>
            <a:off x="2823210" y="2646484"/>
            <a:ext cx="2011680" cy="307777"/>
          </a:xfrm>
          <a:prstGeom prst="rect">
            <a:avLst/>
          </a:prstGeom>
          <a:noFill/>
        </p:spPr>
        <p:txBody>
          <a:bodyPr wrap="square" rtlCol="0">
            <a:spAutoFit/>
          </a:bodyPr>
          <a:lstStyle/>
          <a:p>
            <a:r>
              <a:rPr lang="en-US" b="1" dirty="0"/>
              <a:t>power supply</a:t>
            </a:r>
          </a:p>
        </p:txBody>
      </p:sp>
      <p:sp>
        <p:nvSpPr>
          <p:cNvPr id="8" name="TextBox 7">
            <a:extLst>
              <a:ext uri="{FF2B5EF4-FFF2-40B4-BE49-F238E27FC236}">
                <a16:creationId xmlns:a16="http://schemas.microsoft.com/office/drawing/2014/main" id="{B68182E3-563A-CCEE-50EF-C1B55470D7CC}"/>
              </a:ext>
            </a:extLst>
          </p:cNvPr>
          <p:cNvSpPr txBox="1"/>
          <p:nvPr/>
        </p:nvSpPr>
        <p:spPr>
          <a:xfrm>
            <a:off x="1760220" y="3486150"/>
            <a:ext cx="1600200" cy="307777"/>
          </a:xfrm>
          <a:prstGeom prst="rect">
            <a:avLst/>
          </a:prstGeom>
          <a:noFill/>
        </p:spPr>
        <p:txBody>
          <a:bodyPr wrap="square" rtlCol="0">
            <a:spAutoFit/>
          </a:bodyPr>
          <a:lstStyle/>
          <a:p>
            <a:r>
              <a:rPr lang="en-US" b="1" dirty="0"/>
              <a:t>unplugging</a:t>
            </a:r>
          </a:p>
        </p:txBody>
      </p:sp>
      <p:sp>
        <p:nvSpPr>
          <p:cNvPr id="9" name="TextBox 8">
            <a:extLst>
              <a:ext uri="{FF2B5EF4-FFF2-40B4-BE49-F238E27FC236}">
                <a16:creationId xmlns:a16="http://schemas.microsoft.com/office/drawing/2014/main" id="{DC24E026-80B9-3211-C55F-F559AA101ED7}"/>
              </a:ext>
            </a:extLst>
          </p:cNvPr>
          <p:cNvSpPr txBox="1"/>
          <p:nvPr/>
        </p:nvSpPr>
        <p:spPr>
          <a:xfrm>
            <a:off x="7075170" y="3855481"/>
            <a:ext cx="948690" cy="338554"/>
          </a:xfrm>
          <a:prstGeom prst="rect">
            <a:avLst/>
          </a:prstGeom>
          <a:noFill/>
        </p:spPr>
        <p:txBody>
          <a:bodyPr wrap="square" rtlCol="0">
            <a:spAutoFit/>
          </a:bodyPr>
          <a:lstStyle/>
          <a:p>
            <a:r>
              <a:rPr lang="en-US" sz="1600" b="1" dirty="0"/>
              <a:t>case</a:t>
            </a:r>
          </a:p>
        </p:txBody>
      </p:sp>
    </p:spTree>
    <p:extLst>
      <p:ext uri="{BB962C8B-B14F-4D97-AF65-F5344CB8AC3E}">
        <p14:creationId xmlns:p14="http://schemas.microsoft.com/office/powerpoint/2010/main" val="18828730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barn(inVertical)">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arn(inVertical)">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244A-95F0-2906-CEC0-F72CBF79A9AE}"/>
              </a:ext>
            </a:extLst>
          </p:cNvPr>
          <p:cNvSpPr>
            <a:spLocks noGrp="1"/>
          </p:cNvSpPr>
          <p:nvPr>
            <p:ph type="title"/>
          </p:nvPr>
        </p:nvSpPr>
        <p:spPr/>
        <p:txBody>
          <a:bodyPr/>
          <a:lstStyle/>
          <a:p>
            <a:r>
              <a:rPr lang="en-US" dirty="0"/>
              <a:t>Grammar Focus: Present Simple in Active &amp; Passive</a:t>
            </a:r>
          </a:p>
        </p:txBody>
      </p:sp>
      <p:sp>
        <p:nvSpPr>
          <p:cNvPr id="3" name="TextBox 2">
            <a:extLst>
              <a:ext uri="{FF2B5EF4-FFF2-40B4-BE49-F238E27FC236}">
                <a16:creationId xmlns:a16="http://schemas.microsoft.com/office/drawing/2014/main" id="{7A051EB0-5547-8099-3964-E3B4E728C3CF}"/>
              </a:ext>
            </a:extLst>
          </p:cNvPr>
          <p:cNvSpPr txBox="1"/>
          <p:nvPr/>
        </p:nvSpPr>
        <p:spPr>
          <a:xfrm>
            <a:off x="948690" y="1577340"/>
            <a:ext cx="6206490" cy="1200329"/>
          </a:xfrm>
          <a:prstGeom prst="rect">
            <a:avLst/>
          </a:prstGeom>
          <a:noFill/>
        </p:spPr>
        <p:txBody>
          <a:bodyPr wrap="square" rtlCol="0">
            <a:spAutoFit/>
          </a:bodyPr>
          <a:lstStyle/>
          <a:p>
            <a:r>
              <a:rPr lang="en-US" sz="2400" dirty="0">
                <a:solidFill>
                  <a:schemeClr val="bg1"/>
                </a:solidFill>
              </a:rPr>
              <a:t>Choose the correct form (Active or Passive).</a:t>
            </a:r>
          </a:p>
          <a:p>
            <a:endParaRPr lang="en-US" sz="2400" dirty="0">
              <a:solidFill>
                <a:schemeClr val="bg1"/>
              </a:solidFill>
            </a:endParaRPr>
          </a:p>
          <a:p>
            <a:endParaRPr lang="en-US" sz="2400" dirty="0">
              <a:solidFill>
                <a:schemeClr val="bg1"/>
              </a:solidFill>
            </a:endParaRPr>
          </a:p>
        </p:txBody>
      </p:sp>
      <p:sp>
        <p:nvSpPr>
          <p:cNvPr id="6" name="TextBox 5">
            <a:extLst>
              <a:ext uri="{FF2B5EF4-FFF2-40B4-BE49-F238E27FC236}">
                <a16:creationId xmlns:a16="http://schemas.microsoft.com/office/drawing/2014/main" id="{CF5393D5-E019-88F7-AF4A-9128C5ADA674}"/>
              </a:ext>
            </a:extLst>
          </p:cNvPr>
          <p:cNvSpPr txBox="1"/>
          <p:nvPr/>
        </p:nvSpPr>
        <p:spPr>
          <a:xfrm>
            <a:off x="719999" y="2297430"/>
            <a:ext cx="7863931" cy="255454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bg1"/>
                </a:solidFill>
                <a:effectLst/>
                <a:latin typeface="Arial" panose="020B0604020202020204" pitchFamily="34" charset="0"/>
              </a:rPr>
              <a:t>1. The software </a:t>
            </a:r>
            <a:r>
              <a:rPr kumimoji="0" lang="en-US" altLang="en-US" sz="2000" b="1" i="0" u="none" strike="noStrike" cap="none" normalizeH="0" baseline="0" dirty="0">
                <a:ln>
                  <a:noFill/>
                </a:ln>
                <a:solidFill>
                  <a:schemeClr val="bg1"/>
                </a:solidFill>
                <a:effectLst/>
                <a:latin typeface="Arial" panose="020B0604020202020204" pitchFamily="34" charset="0"/>
              </a:rPr>
              <a:t>(install / is installed)</a:t>
            </a:r>
            <a:r>
              <a:rPr kumimoji="0" lang="en-US" altLang="en-US" sz="2000" b="0" i="0" u="none" strike="noStrike" cap="none" normalizeH="0" baseline="0" dirty="0">
                <a:ln>
                  <a:noFill/>
                </a:ln>
                <a:solidFill>
                  <a:schemeClr val="bg1"/>
                </a:solidFill>
                <a:effectLst/>
                <a:latin typeface="Arial" panose="020B0604020202020204" pitchFamily="34" charset="0"/>
              </a:rPr>
              <a:t> by the technician every week.</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bg1"/>
                </a:solidFill>
                <a:effectLst/>
                <a:latin typeface="Arial" panose="020B0604020202020204" pitchFamily="34" charset="0"/>
              </a:rPr>
              <a:t>2. Engineers </a:t>
            </a:r>
            <a:r>
              <a:rPr kumimoji="0" lang="en-US" altLang="en-US" sz="2000" b="1" i="0" u="none" strike="noStrike" cap="none" normalizeH="0" baseline="0" dirty="0">
                <a:ln>
                  <a:noFill/>
                </a:ln>
                <a:solidFill>
                  <a:schemeClr val="bg1"/>
                </a:solidFill>
                <a:effectLst/>
                <a:latin typeface="Arial" panose="020B0604020202020204" pitchFamily="34" charset="0"/>
              </a:rPr>
              <a:t>(design / are designed)</a:t>
            </a:r>
            <a:r>
              <a:rPr kumimoji="0" lang="en-US" altLang="en-US" sz="2000" b="0" i="0" u="none" strike="noStrike" cap="none" normalizeH="0" baseline="0" dirty="0">
                <a:ln>
                  <a:noFill/>
                </a:ln>
                <a:solidFill>
                  <a:schemeClr val="bg1"/>
                </a:solidFill>
                <a:effectLst/>
                <a:latin typeface="Arial" panose="020B0604020202020204" pitchFamily="34" charset="0"/>
              </a:rPr>
              <a:t> the network architecture.</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bg1"/>
                </a:solidFill>
                <a:effectLst/>
                <a:latin typeface="Arial" panose="020B0604020202020204" pitchFamily="34" charset="0"/>
              </a:rPr>
              <a:t>3. The database </a:t>
            </a:r>
            <a:r>
              <a:rPr kumimoji="0" lang="en-US" altLang="en-US" sz="2000" b="1" i="0" u="none" strike="noStrike" cap="none" normalizeH="0" baseline="0" dirty="0">
                <a:ln>
                  <a:noFill/>
                </a:ln>
                <a:solidFill>
                  <a:schemeClr val="bg1"/>
                </a:solidFill>
                <a:effectLst/>
                <a:latin typeface="Arial" panose="020B0604020202020204" pitchFamily="34" charset="0"/>
              </a:rPr>
              <a:t>(back up / is backed up)</a:t>
            </a:r>
            <a:r>
              <a:rPr kumimoji="0" lang="en-US" altLang="en-US" sz="2000" b="0" i="0" u="none" strike="noStrike" cap="none" normalizeH="0" baseline="0" dirty="0">
                <a:ln>
                  <a:noFill/>
                </a:ln>
                <a:solidFill>
                  <a:schemeClr val="bg1"/>
                </a:solidFill>
                <a:effectLst/>
                <a:latin typeface="Arial" panose="020B0604020202020204" pitchFamily="34" charset="0"/>
              </a:rPr>
              <a:t> daily to prevent data loss.</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bg1"/>
                </a:solidFill>
                <a:effectLst/>
                <a:latin typeface="Arial" panose="020B0604020202020204" pitchFamily="34" charset="0"/>
              </a:rPr>
              <a:t>4. Computer engineers </a:t>
            </a:r>
            <a:r>
              <a:rPr kumimoji="0" lang="en-US" altLang="en-US" sz="2000" b="1" i="0" u="none" strike="noStrike" cap="none" normalizeH="0" baseline="0" dirty="0">
                <a:ln>
                  <a:noFill/>
                </a:ln>
                <a:solidFill>
                  <a:schemeClr val="bg1"/>
                </a:solidFill>
                <a:effectLst/>
                <a:latin typeface="Arial" panose="020B0604020202020204" pitchFamily="34" charset="0"/>
              </a:rPr>
              <a:t>(develop / are developed)</a:t>
            </a:r>
            <a:r>
              <a:rPr kumimoji="0" lang="en-US" altLang="en-US" sz="2000" b="0" i="0" u="none" strike="noStrike" cap="none" normalizeH="0" baseline="0" dirty="0">
                <a:ln>
                  <a:noFill/>
                </a:ln>
                <a:solidFill>
                  <a:schemeClr val="bg1"/>
                </a:solidFill>
                <a:effectLst/>
                <a:latin typeface="Arial" panose="020B0604020202020204" pitchFamily="34" charset="0"/>
              </a:rPr>
              <a:t> algorithms for machine learning.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bg1"/>
                </a:solidFill>
                <a:effectLst/>
                <a:latin typeface="Arial" panose="020B0604020202020204" pitchFamily="34" charset="0"/>
              </a:rPr>
              <a:t>5.The system </a:t>
            </a:r>
            <a:r>
              <a:rPr kumimoji="0" lang="en-US" altLang="en-US" sz="2000" b="1" i="0" u="none" strike="noStrike" cap="none" normalizeH="0" baseline="0" dirty="0">
                <a:ln>
                  <a:noFill/>
                </a:ln>
                <a:solidFill>
                  <a:schemeClr val="bg1"/>
                </a:solidFill>
                <a:effectLst/>
                <a:latin typeface="Arial" panose="020B0604020202020204" pitchFamily="34" charset="0"/>
              </a:rPr>
              <a:t>(monitor / is monitored)</a:t>
            </a:r>
            <a:r>
              <a:rPr kumimoji="0" lang="en-US" altLang="en-US" sz="2000" b="0" i="0" u="none" strike="noStrike" cap="none" normalizeH="0" baseline="0" dirty="0">
                <a:ln>
                  <a:noFill/>
                </a:ln>
                <a:solidFill>
                  <a:schemeClr val="bg1"/>
                </a:solidFill>
                <a:effectLst/>
                <a:latin typeface="Arial" panose="020B0604020202020204" pitchFamily="34" charset="0"/>
              </a:rPr>
              <a:t> by a security team around the clock. </a:t>
            </a:r>
          </a:p>
        </p:txBody>
      </p:sp>
      <p:cxnSp>
        <p:nvCxnSpPr>
          <p:cNvPr id="10" name="Straight Connector 9">
            <a:extLst>
              <a:ext uri="{FF2B5EF4-FFF2-40B4-BE49-F238E27FC236}">
                <a16:creationId xmlns:a16="http://schemas.microsoft.com/office/drawing/2014/main" id="{033E3020-452C-C760-86E2-F4DFE03E88F8}"/>
              </a:ext>
            </a:extLst>
          </p:cNvPr>
          <p:cNvCxnSpPr>
            <a:cxnSpLocks/>
          </p:cNvCxnSpPr>
          <p:nvPr/>
        </p:nvCxnSpPr>
        <p:spPr>
          <a:xfrm>
            <a:off x="3669030" y="2663190"/>
            <a:ext cx="141732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AE8CC8B7-B4AB-3147-03CC-297682104513}"/>
              </a:ext>
            </a:extLst>
          </p:cNvPr>
          <p:cNvCxnSpPr/>
          <p:nvPr/>
        </p:nvCxnSpPr>
        <p:spPr>
          <a:xfrm>
            <a:off x="2377440" y="2960370"/>
            <a:ext cx="84582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2E3DA3AE-DEC5-32ED-CEE3-3CEE1F54382D}"/>
              </a:ext>
            </a:extLst>
          </p:cNvPr>
          <p:cNvCxnSpPr/>
          <p:nvPr/>
        </p:nvCxnSpPr>
        <p:spPr>
          <a:xfrm>
            <a:off x="3954780" y="3303687"/>
            <a:ext cx="153162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1911735A-1E16-4E8E-CE45-7EB018FFA610}"/>
              </a:ext>
            </a:extLst>
          </p:cNvPr>
          <p:cNvCxnSpPr/>
          <p:nvPr/>
        </p:nvCxnSpPr>
        <p:spPr>
          <a:xfrm>
            <a:off x="3503295" y="3886200"/>
            <a:ext cx="90297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4D34036C-92DC-7D84-AA09-FBD8450C5BC5}"/>
              </a:ext>
            </a:extLst>
          </p:cNvPr>
          <p:cNvCxnSpPr/>
          <p:nvPr/>
        </p:nvCxnSpPr>
        <p:spPr>
          <a:xfrm>
            <a:off x="3669030" y="4503420"/>
            <a:ext cx="141732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538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CBD4-C048-60D2-E6B1-E80266BEF39B}"/>
              </a:ext>
            </a:extLst>
          </p:cNvPr>
          <p:cNvSpPr>
            <a:spLocks noGrp="1"/>
          </p:cNvSpPr>
          <p:nvPr>
            <p:ph type="title"/>
          </p:nvPr>
        </p:nvSpPr>
        <p:spPr/>
        <p:txBody>
          <a:bodyPr/>
          <a:lstStyle/>
          <a:p>
            <a:r>
              <a:rPr lang="en-US" dirty="0"/>
              <a:t>Case Study: Troubleshooting a Slow Computer</a:t>
            </a:r>
          </a:p>
        </p:txBody>
      </p:sp>
      <p:sp>
        <p:nvSpPr>
          <p:cNvPr id="4" name="TextBox 3">
            <a:extLst>
              <a:ext uri="{FF2B5EF4-FFF2-40B4-BE49-F238E27FC236}">
                <a16:creationId xmlns:a16="http://schemas.microsoft.com/office/drawing/2014/main" id="{1E4AF5D6-813A-D622-E34F-0854E18AE55A}"/>
              </a:ext>
            </a:extLst>
          </p:cNvPr>
          <p:cNvSpPr txBox="1"/>
          <p:nvPr/>
        </p:nvSpPr>
        <p:spPr>
          <a:xfrm>
            <a:off x="868680" y="1154430"/>
            <a:ext cx="7555320" cy="523220"/>
          </a:xfrm>
          <a:prstGeom prst="rect">
            <a:avLst/>
          </a:prstGeom>
          <a:noFill/>
        </p:spPr>
        <p:txBody>
          <a:bodyPr wrap="square">
            <a:spAutoFit/>
          </a:bodyPr>
          <a:lstStyle/>
          <a:p>
            <a:r>
              <a:rPr lang="en-US" sz="2800" i="1" dirty="0">
                <a:solidFill>
                  <a:schemeClr val="bg1"/>
                </a:solidFill>
              </a:rPr>
              <a:t>Troubleshoot the problem:</a:t>
            </a:r>
          </a:p>
        </p:txBody>
      </p:sp>
      <p:sp>
        <p:nvSpPr>
          <p:cNvPr id="6" name="TextBox 5">
            <a:extLst>
              <a:ext uri="{FF2B5EF4-FFF2-40B4-BE49-F238E27FC236}">
                <a16:creationId xmlns:a16="http://schemas.microsoft.com/office/drawing/2014/main" id="{5DF51D0C-C808-0185-FD9A-16BD622B083A}"/>
              </a:ext>
            </a:extLst>
          </p:cNvPr>
          <p:cNvSpPr txBox="1"/>
          <p:nvPr/>
        </p:nvSpPr>
        <p:spPr>
          <a:xfrm rot="10800000" flipV="1">
            <a:off x="720000" y="1615088"/>
            <a:ext cx="7921080" cy="1569660"/>
          </a:xfrm>
          <a:prstGeom prst="rect">
            <a:avLst/>
          </a:prstGeom>
          <a:noFill/>
        </p:spPr>
        <p:txBody>
          <a:bodyPr wrap="square">
            <a:spAutoFit/>
          </a:bodyPr>
          <a:lstStyle/>
          <a:p>
            <a:r>
              <a:rPr lang="en-US" sz="3200" dirty="0">
                <a:solidFill>
                  <a:schemeClr val="bg1"/>
                </a:solidFill>
              </a:rPr>
              <a:t>The computer is slow to start, applications take a long time to open, and it often freezes.</a:t>
            </a:r>
          </a:p>
        </p:txBody>
      </p:sp>
      <p:pic>
        <p:nvPicPr>
          <p:cNvPr id="9" name="Picture 8">
            <a:extLst>
              <a:ext uri="{FF2B5EF4-FFF2-40B4-BE49-F238E27FC236}">
                <a16:creationId xmlns:a16="http://schemas.microsoft.com/office/drawing/2014/main" id="{C7100844-B18E-025C-89C6-B81DCD00AF24}"/>
              </a:ext>
            </a:extLst>
          </p:cNvPr>
          <p:cNvPicPr>
            <a:picLocks noChangeAspect="1"/>
          </p:cNvPicPr>
          <p:nvPr/>
        </p:nvPicPr>
        <p:blipFill>
          <a:blip r:embed="rId2"/>
          <a:stretch>
            <a:fillRect/>
          </a:stretch>
        </p:blipFill>
        <p:spPr>
          <a:xfrm>
            <a:off x="2583180" y="2683939"/>
            <a:ext cx="574929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2556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904905" y="1674950"/>
            <a:ext cx="4197440" cy="20278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a computer that is smaller than a laptop with a touch screen and used to browse the Internet and check email.</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Tablet</a:t>
            </a:r>
            <a:endParaRPr dirty="0"/>
          </a:p>
        </p:txBody>
      </p:sp>
      <p:pic>
        <p:nvPicPr>
          <p:cNvPr id="2" name="Picture 1">
            <a:extLst>
              <a:ext uri="{FF2B5EF4-FFF2-40B4-BE49-F238E27FC236}">
                <a16:creationId xmlns:a16="http://schemas.microsoft.com/office/drawing/2014/main" id="{9D20D2E2-4FFA-2A61-E479-2D54A772F205}"/>
              </a:ext>
            </a:extLst>
          </p:cNvPr>
          <p:cNvPicPr>
            <a:picLocks noChangeAspect="1"/>
          </p:cNvPicPr>
          <p:nvPr/>
        </p:nvPicPr>
        <p:blipFill>
          <a:blip r:embed="rId3"/>
          <a:stretch>
            <a:fillRect/>
          </a:stretch>
        </p:blipFill>
        <p:spPr>
          <a:xfrm>
            <a:off x="5254414" y="2039948"/>
            <a:ext cx="3353929" cy="2515447"/>
          </a:xfrm>
          <a:prstGeom prst="rect">
            <a:avLst/>
          </a:prstGeom>
        </p:spPr>
      </p:pic>
    </p:spTree>
    <p:extLst>
      <p:ext uri="{BB962C8B-B14F-4D97-AF65-F5344CB8AC3E}">
        <p14:creationId xmlns:p14="http://schemas.microsoft.com/office/powerpoint/2010/main" val="2752416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ppt_x"/>
                                          </p:val>
                                        </p:tav>
                                        <p:tav tm="100000">
                                          <p:val>
                                            <p:strVal val="#ppt_x"/>
                                          </p:val>
                                        </p:tav>
                                      </p:tavLst>
                                    </p:anim>
                                    <p:anim calcmode="lin" valueType="num">
                                      <p:cBhvr additive="base">
                                        <p:cTn id="8" dur="500" fill="hold"/>
                                        <p:tgtEl>
                                          <p:spTgt spid="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CB68-D063-5CA3-9A64-35699CE03069}"/>
              </a:ext>
            </a:extLst>
          </p:cNvPr>
          <p:cNvSpPr>
            <a:spLocks noGrp="1"/>
          </p:cNvSpPr>
          <p:nvPr>
            <p:ph type="title"/>
          </p:nvPr>
        </p:nvSpPr>
        <p:spPr>
          <a:xfrm>
            <a:off x="720000" y="539998"/>
            <a:ext cx="7704000" cy="831602"/>
          </a:xfrm>
        </p:spPr>
        <p:txBody>
          <a:bodyPr/>
          <a:lstStyle/>
          <a:p>
            <a:r>
              <a:rPr lang="en-US" dirty="0"/>
              <a:t>Brainstorm to prevent this problem:</a:t>
            </a:r>
            <a:br>
              <a:rPr lang="en-US" dirty="0"/>
            </a:br>
            <a:r>
              <a:rPr lang="en-US" dirty="0"/>
              <a:t> </a:t>
            </a:r>
          </a:p>
        </p:txBody>
      </p:sp>
      <p:sp>
        <p:nvSpPr>
          <p:cNvPr id="3" name="TextBox 2">
            <a:extLst>
              <a:ext uri="{FF2B5EF4-FFF2-40B4-BE49-F238E27FC236}">
                <a16:creationId xmlns:a16="http://schemas.microsoft.com/office/drawing/2014/main" id="{C7BD1284-1975-CCFA-4580-D0E7BF5333D3}"/>
              </a:ext>
            </a:extLst>
          </p:cNvPr>
          <p:cNvSpPr txBox="1"/>
          <p:nvPr/>
        </p:nvSpPr>
        <p:spPr>
          <a:xfrm>
            <a:off x="571500" y="1371600"/>
            <a:ext cx="8401050" cy="3139321"/>
          </a:xfrm>
          <a:prstGeom prst="rect">
            <a:avLst/>
          </a:prstGeom>
          <a:noFill/>
        </p:spPr>
        <p:txBody>
          <a:bodyPr wrap="square" rtlCol="0">
            <a:spAutoFit/>
          </a:bodyPr>
          <a:lstStyle/>
          <a:p>
            <a:r>
              <a:rPr lang="en-US" sz="1800" dirty="0">
                <a:solidFill>
                  <a:schemeClr val="bg1"/>
                </a:solidFill>
              </a:rPr>
              <a:t>1</a:t>
            </a:r>
            <a:r>
              <a:rPr lang="en-US" sz="1800" b="1" u="sng" dirty="0">
                <a:solidFill>
                  <a:schemeClr val="bg1"/>
                </a:solidFill>
              </a:rPr>
              <a:t>. Insufficient Memory (RAM</a:t>
            </a:r>
            <a:r>
              <a:rPr lang="en-US" sz="1800" b="1" dirty="0">
                <a:solidFill>
                  <a:schemeClr val="bg1"/>
                </a:solidFill>
              </a:rPr>
              <a:t>). </a:t>
            </a:r>
            <a:r>
              <a:rPr lang="en-US" sz="1800" dirty="0">
                <a:solidFill>
                  <a:schemeClr val="bg1"/>
                </a:solidFill>
              </a:rPr>
              <a:t>Upgrading the RAM may improve performance.</a:t>
            </a:r>
          </a:p>
          <a:p>
            <a:r>
              <a:rPr lang="en-US" sz="1800" dirty="0">
                <a:solidFill>
                  <a:schemeClr val="bg1"/>
                </a:solidFill>
              </a:rPr>
              <a:t>2. </a:t>
            </a:r>
            <a:r>
              <a:rPr lang="en-US" sz="1800" b="1" u="sng" dirty="0">
                <a:solidFill>
                  <a:schemeClr val="bg1"/>
                </a:solidFill>
              </a:rPr>
              <a:t>Malware or Viruses</a:t>
            </a:r>
            <a:r>
              <a:rPr lang="en-US" sz="1800" b="1" dirty="0">
                <a:solidFill>
                  <a:schemeClr val="bg1"/>
                </a:solidFill>
              </a:rPr>
              <a:t>. </a:t>
            </a:r>
            <a:r>
              <a:rPr lang="en-US" sz="1800" dirty="0">
                <a:solidFill>
                  <a:schemeClr val="bg1"/>
                </a:solidFill>
              </a:rPr>
              <a:t>Running an antivirus scan and removing any detected threats can improve performance.</a:t>
            </a:r>
          </a:p>
          <a:p>
            <a:r>
              <a:rPr lang="en-US" sz="1800" dirty="0">
                <a:solidFill>
                  <a:schemeClr val="bg1"/>
                </a:solidFill>
              </a:rPr>
              <a:t>3</a:t>
            </a:r>
            <a:r>
              <a:rPr lang="en-US" sz="1800" b="1" dirty="0">
                <a:solidFill>
                  <a:schemeClr val="bg1"/>
                </a:solidFill>
              </a:rPr>
              <a:t>. </a:t>
            </a:r>
            <a:r>
              <a:rPr lang="en-US" sz="1800" b="1" u="sng" dirty="0">
                <a:solidFill>
                  <a:schemeClr val="bg1"/>
                </a:solidFill>
              </a:rPr>
              <a:t>Too Many Startup Programs</a:t>
            </a:r>
            <a:r>
              <a:rPr lang="en-US" sz="1800" dirty="0">
                <a:solidFill>
                  <a:schemeClr val="bg1"/>
                </a:solidFill>
              </a:rPr>
              <a:t>. When too many applications launch during startup, it consumes system resources, slowing down the boot process and affecting overall performance. Disabling non-essential startup programs can help.</a:t>
            </a:r>
          </a:p>
          <a:p>
            <a:r>
              <a:rPr lang="en-US" sz="1800" dirty="0">
                <a:solidFill>
                  <a:schemeClr val="bg1"/>
                </a:solidFill>
              </a:rPr>
              <a:t>4</a:t>
            </a:r>
            <a:r>
              <a:rPr lang="en-US" sz="1800" b="1" dirty="0">
                <a:solidFill>
                  <a:schemeClr val="bg1"/>
                </a:solidFill>
              </a:rPr>
              <a:t>. </a:t>
            </a:r>
            <a:r>
              <a:rPr lang="en-US" sz="1800" b="1" u="sng" dirty="0">
                <a:solidFill>
                  <a:schemeClr val="bg1"/>
                </a:solidFill>
              </a:rPr>
              <a:t>Overheating.</a:t>
            </a:r>
            <a:r>
              <a:rPr lang="en-US" sz="1800" b="1" dirty="0">
                <a:solidFill>
                  <a:schemeClr val="bg1"/>
                </a:solidFill>
              </a:rPr>
              <a:t> </a:t>
            </a:r>
            <a:r>
              <a:rPr lang="en-US" sz="1800" dirty="0">
                <a:solidFill>
                  <a:schemeClr val="bg1"/>
                </a:solidFill>
              </a:rPr>
              <a:t>Cleaning dust from the internal fans and ensuring proper airflow can prevent overheating.</a:t>
            </a:r>
          </a:p>
          <a:p>
            <a:r>
              <a:rPr lang="en-US" sz="1800" dirty="0">
                <a:solidFill>
                  <a:schemeClr val="bg1"/>
                </a:solidFill>
              </a:rPr>
              <a:t>5</a:t>
            </a:r>
            <a:r>
              <a:rPr lang="en-US" sz="1800" b="1" dirty="0">
                <a:solidFill>
                  <a:schemeClr val="bg1"/>
                </a:solidFill>
              </a:rPr>
              <a:t>. </a:t>
            </a:r>
            <a:r>
              <a:rPr lang="en-US" sz="1800" b="1" u="sng" dirty="0">
                <a:solidFill>
                  <a:schemeClr val="bg1"/>
                </a:solidFill>
              </a:rPr>
              <a:t>Old or Failing Hardware</a:t>
            </a:r>
            <a:r>
              <a:rPr lang="en-US" sz="1800" dirty="0">
                <a:solidFill>
                  <a:schemeClr val="bg1"/>
                </a:solidFill>
              </a:rPr>
              <a:t>. Aging hardware, such as a hard drive nearing the end of its life, can result in slow performance and frequent freezing. Upgrading to a solid-state drive (SSD) or replacing faulty components may be necessary.</a:t>
            </a:r>
          </a:p>
        </p:txBody>
      </p:sp>
    </p:spTree>
    <p:extLst>
      <p:ext uri="{BB962C8B-B14F-4D97-AF65-F5344CB8AC3E}">
        <p14:creationId xmlns:p14="http://schemas.microsoft.com/office/powerpoint/2010/main" val="2410711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4D83-A46F-6514-56B8-21B3E97526B0}"/>
              </a:ext>
            </a:extLst>
          </p:cNvPr>
          <p:cNvSpPr>
            <a:spLocks noGrp="1"/>
          </p:cNvSpPr>
          <p:nvPr>
            <p:ph type="title"/>
          </p:nvPr>
        </p:nvSpPr>
        <p:spPr/>
        <p:txBody>
          <a:bodyPr/>
          <a:lstStyle/>
          <a:p>
            <a:r>
              <a:rPr lang="en-US" dirty="0"/>
              <a:t>Group Presentation</a:t>
            </a:r>
          </a:p>
        </p:txBody>
      </p:sp>
      <p:sp>
        <p:nvSpPr>
          <p:cNvPr id="3" name="TextBox 2">
            <a:extLst>
              <a:ext uri="{FF2B5EF4-FFF2-40B4-BE49-F238E27FC236}">
                <a16:creationId xmlns:a16="http://schemas.microsoft.com/office/drawing/2014/main" id="{4F4F0529-D4BE-3D42-3406-CA37D3C23D86}"/>
              </a:ext>
            </a:extLst>
          </p:cNvPr>
          <p:cNvSpPr txBox="1"/>
          <p:nvPr/>
        </p:nvSpPr>
        <p:spPr>
          <a:xfrm>
            <a:off x="480060" y="1360170"/>
            <a:ext cx="8366760" cy="3089179"/>
          </a:xfrm>
          <a:prstGeom prst="rect">
            <a:avLst/>
          </a:prstGeom>
          <a:noFill/>
        </p:spPr>
        <p:txBody>
          <a:bodyPr wrap="square" rtlCol="0">
            <a:spAutoFit/>
          </a:bodyPr>
          <a:lstStyle/>
          <a:p>
            <a:pPr lvl="0">
              <a:lnSpc>
                <a:spcPct val="107000"/>
              </a:lnSpc>
              <a:spcAft>
                <a:spcPts val="800"/>
              </a:spcAft>
              <a:buSzPts val="1000"/>
              <a:tabLst>
                <a:tab pos="457200" algn="l"/>
              </a:tabLst>
            </a:pP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Research the different components of computer in a group </a:t>
            </a: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(e.g., CPU, GPU, RAM, Hard Drive) </a:t>
            </a: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Present: </a:t>
            </a:r>
          </a:p>
          <a:p>
            <a:pPr marL="342900" lvl="0" indent="-342900">
              <a:lnSpc>
                <a:spcPct val="107000"/>
              </a:lnSpc>
              <a:spcAft>
                <a:spcPts val="800"/>
              </a:spcAft>
              <a:buSzPts val="1000"/>
              <a:buFont typeface="Wingdings" panose="05000000000000000000" pitchFamily="2" charset="2"/>
              <a:buChar char="Ø"/>
              <a:tabLst>
                <a:tab pos="457200" algn="l"/>
              </a:tabLs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component’s function.</a:t>
            </a:r>
          </a:p>
          <a:p>
            <a:pPr marL="342900" lvl="0" indent="-342900">
              <a:lnSpc>
                <a:spcPct val="107000"/>
              </a:lnSpc>
              <a:spcAft>
                <a:spcPts val="800"/>
              </a:spcAft>
              <a:buSzPts val="1000"/>
              <a:buFont typeface="Wingdings" panose="05000000000000000000" pitchFamily="2" charset="2"/>
              <a:buChar char="Ø"/>
              <a:tabLst>
                <a:tab pos="457200" algn="l"/>
              </a:tabLs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How it works with other parts of the computer.</a:t>
            </a:r>
          </a:p>
          <a:p>
            <a:pPr marL="342900" lvl="0" indent="-342900">
              <a:lnSpc>
                <a:spcPct val="107000"/>
              </a:lnSpc>
              <a:spcAft>
                <a:spcPts val="800"/>
              </a:spcAft>
              <a:buSzPts val="1000"/>
              <a:buFont typeface="Wingdings" panose="05000000000000000000" pitchFamily="2" charset="2"/>
              <a:buChar char="Ø"/>
              <a:tabLst>
                <a:tab pos="457200" algn="l"/>
              </a:tabLs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Interesting facts about that component (e.g., new technologies or innovations).</a:t>
            </a:r>
          </a:p>
          <a:p>
            <a:endParaRPr lang="en-US" dirty="0"/>
          </a:p>
        </p:txBody>
      </p:sp>
    </p:spTree>
    <p:extLst>
      <p:ext uri="{BB962C8B-B14F-4D97-AF65-F5344CB8AC3E}">
        <p14:creationId xmlns:p14="http://schemas.microsoft.com/office/powerpoint/2010/main" val="3657106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FF2F-AD20-3B34-1B82-041F5CFA17D2}"/>
              </a:ext>
            </a:extLst>
          </p:cNvPr>
          <p:cNvSpPr>
            <a:spLocks noGrp="1"/>
          </p:cNvSpPr>
          <p:nvPr>
            <p:ph type="title"/>
          </p:nvPr>
        </p:nvSpPr>
        <p:spPr/>
        <p:txBody>
          <a:bodyPr/>
          <a:lstStyle/>
          <a:p>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Role-Playing: "Be the Technician"</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TextBox 2">
            <a:extLst>
              <a:ext uri="{FF2B5EF4-FFF2-40B4-BE49-F238E27FC236}">
                <a16:creationId xmlns:a16="http://schemas.microsoft.com/office/drawing/2014/main" id="{19738D61-F7D8-AC37-1E89-1639CDE50CF6}"/>
              </a:ext>
            </a:extLst>
          </p:cNvPr>
          <p:cNvSpPr txBox="1"/>
          <p:nvPr/>
        </p:nvSpPr>
        <p:spPr>
          <a:xfrm>
            <a:off x="422910" y="765810"/>
            <a:ext cx="7898130" cy="2154436"/>
          </a:xfrm>
          <a:prstGeom prst="rect">
            <a:avLst/>
          </a:prstGeom>
          <a:noFill/>
        </p:spPr>
        <p:txBody>
          <a:bodyPr wrap="square" rtlCol="0">
            <a:spAutoFit/>
          </a:bodyPr>
          <a:lstStyle/>
          <a:p>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Create a dialogue on this scenario where you will act as computer technicians diagnosing issues “The computer is overheating. What could be wrong?” or “The screen isn’t displaying anything, and the fan is very loud. What should you check?” Work in pairs or groups to suggest solutions.</a:t>
            </a:r>
          </a:p>
          <a:p>
            <a:endParaRPr lang="en-US" dirty="0"/>
          </a:p>
        </p:txBody>
      </p:sp>
      <p:pic>
        <p:nvPicPr>
          <p:cNvPr id="4" name="Picture 3">
            <a:extLst>
              <a:ext uri="{FF2B5EF4-FFF2-40B4-BE49-F238E27FC236}">
                <a16:creationId xmlns:a16="http://schemas.microsoft.com/office/drawing/2014/main" id="{B6DB7568-67DA-0FCA-270C-0816BFE1D87D}"/>
              </a:ext>
            </a:extLst>
          </p:cNvPr>
          <p:cNvPicPr>
            <a:picLocks noChangeAspect="1"/>
          </p:cNvPicPr>
          <p:nvPr/>
        </p:nvPicPr>
        <p:blipFill>
          <a:blip r:embed="rId2"/>
          <a:stretch>
            <a:fillRect/>
          </a:stretch>
        </p:blipFill>
        <p:spPr>
          <a:xfrm>
            <a:off x="2234565" y="2571750"/>
            <a:ext cx="4274820" cy="22300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672052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317A-B926-6A59-528E-5D304AFA4188}"/>
              </a:ext>
            </a:extLst>
          </p:cNvPr>
          <p:cNvSpPr>
            <a:spLocks noGrp="1"/>
          </p:cNvSpPr>
          <p:nvPr>
            <p:ph type="title"/>
          </p:nvPr>
        </p:nvSpPr>
        <p:spPr/>
        <p:txBody>
          <a:bodyPr/>
          <a:lstStyle/>
          <a:p>
            <a:br>
              <a:rPr lang="en-US" dirty="0"/>
            </a:br>
            <a:br>
              <a:rPr lang="en-US" dirty="0"/>
            </a:br>
            <a:br>
              <a:rPr lang="en-US" dirty="0"/>
            </a:br>
            <a:r>
              <a:rPr lang="en-US" dirty="0"/>
              <a:t>Let’s wrap-up with quizzes!</a:t>
            </a:r>
            <a:br>
              <a:rPr lang="en-US" dirty="0"/>
            </a:br>
            <a:r>
              <a:rPr lang="en-US" sz="2400" dirty="0">
                <a:hlinkClick r:id="rId2"/>
              </a:rPr>
              <a:t>https://quizizz.com/admin/quiz/5b987565ea47280019db6938/inside-a-computer</a:t>
            </a:r>
            <a:br>
              <a:rPr lang="en-US" sz="2400" dirty="0"/>
            </a:br>
            <a:endParaRPr lang="en-US" sz="2400" dirty="0"/>
          </a:p>
        </p:txBody>
      </p:sp>
      <p:pic>
        <p:nvPicPr>
          <p:cNvPr id="4" name="Picture 3">
            <a:extLst>
              <a:ext uri="{FF2B5EF4-FFF2-40B4-BE49-F238E27FC236}">
                <a16:creationId xmlns:a16="http://schemas.microsoft.com/office/drawing/2014/main" id="{0BCBFDE7-21B1-0CCF-322A-257AAAD0C8F0}"/>
              </a:ext>
            </a:extLst>
          </p:cNvPr>
          <p:cNvPicPr>
            <a:picLocks noChangeAspect="1"/>
          </p:cNvPicPr>
          <p:nvPr/>
        </p:nvPicPr>
        <p:blipFill>
          <a:blip r:embed="rId3"/>
          <a:stretch>
            <a:fillRect/>
          </a:stretch>
        </p:blipFill>
        <p:spPr>
          <a:xfrm>
            <a:off x="2411730" y="2057400"/>
            <a:ext cx="4572000" cy="2636520"/>
          </a:xfrm>
          <a:prstGeom prst="rect">
            <a:avLst/>
          </a:prstGeom>
        </p:spPr>
      </p:pic>
    </p:spTree>
    <p:extLst>
      <p:ext uri="{BB962C8B-B14F-4D97-AF65-F5344CB8AC3E}">
        <p14:creationId xmlns:p14="http://schemas.microsoft.com/office/powerpoint/2010/main" val="2666397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5776-EDC2-7855-EC03-5C20008C4FDB}"/>
              </a:ext>
            </a:extLst>
          </p:cNvPr>
          <p:cNvSpPr>
            <a:spLocks noGrp="1"/>
          </p:cNvSpPr>
          <p:nvPr>
            <p:ph type="title"/>
          </p:nvPr>
        </p:nvSpPr>
        <p:spPr>
          <a:xfrm>
            <a:off x="320040" y="539998"/>
            <a:ext cx="8412480" cy="2248922"/>
          </a:xfrm>
        </p:spPr>
        <p:txBody>
          <a:bodyPr/>
          <a:lstStyle/>
          <a:p>
            <a:pPr>
              <a:lnSpc>
                <a:spcPct val="107000"/>
              </a:lnSpc>
              <a:spcAft>
                <a:spcPts val="800"/>
              </a:spcAft>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Create a Computer Component Ad</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Use creativity to apply knowledge of computer parts.</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kern="100" dirty="0">
                <a:latin typeface="Calibri" panose="020F0502020204030204" pitchFamily="34" charset="0"/>
                <a:ea typeface="Calibri" panose="020F0502020204030204" pitchFamily="34" charset="0"/>
                <a:cs typeface="Times New Roman" panose="02020603050405020304" pitchFamily="18" charset="0"/>
              </a:rPr>
              <a:t>D</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esign an advertisement (social media ad) for a specific computer component, highlighting its features and why someone should buy it. </a:t>
            </a:r>
            <a:endParaRPr lang="en-US" sz="2800" dirty="0"/>
          </a:p>
        </p:txBody>
      </p:sp>
      <p:pic>
        <p:nvPicPr>
          <p:cNvPr id="3" name="Picture 2">
            <a:extLst>
              <a:ext uri="{FF2B5EF4-FFF2-40B4-BE49-F238E27FC236}">
                <a16:creationId xmlns:a16="http://schemas.microsoft.com/office/drawing/2014/main" id="{0B291A33-8F08-03CA-7953-36044CB29470}"/>
              </a:ext>
            </a:extLst>
          </p:cNvPr>
          <p:cNvPicPr>
            <a:picLocks noChangeAspect="1"/>
          </p:cNvPicPr>
          <p:nvPr/>
        </p:nvPicPr>
        <p:blipFill>
          <a:blip r:embed="rId2"/>
          <a:stretch>
            <a:fillRect/>
          </a:stretch>
        </p:blipFill>
        <p:spPr>
          <a:xfrm>
            <a:off x="2960370" y="3034788"/>
            <a:ext cx="3223260" cy="18458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608967605"/>
      </p:ext>
    </p:extLst>
  </p:cSld>
  <p:clrMapOvr>
    <a:masterClrMapping/>
  </p:clrMapOvr>
  <p:transition spd="slow">
    <p:wheel spokes="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2A76-0362-7E67-9AED-31161DD9704F}"/>
              </a:ext>
            </a:extLst>
          </p:cNvPr>
          <p:cNvSpPr>
            <a:spLocks noGrp="1"/>
          </p:cNvSpPr>
          <p:nvPr>
            <p:ph type="title"/>
          </p:nvPr>
        </p:nvSpPr>
        <p:spPr/>
        <p:txBody>
          <a:bodyPr/>
          <a:lstStyle/>
          <a:p>
            <a:r>
              <a:rPr lang="en-US" dirty="0"/>
              <a:t>Home Assignment</a:t>
            </a:r>
          </a:p>
        </p:txBody>
      </p:sp>
      <p:sp>
        <p:nvSpPr>
          <p:cNvPr id="4" name="TextBox 3">
            <a:extLst>
              <a:ext uri="{FF2B5EF4-FFF2-40B4-BE49-F238E27FC236}">
                <a16:creationId xmlns:a16="http://schemas.microsoft.com/office/drawing/2014/main" id="{6DC5C85B-46B8-CB26-B93D-2A1D9F20E6C3}"/>
              </a:ext>
            </a:extLst>
          </p:cNvPr>
          <p:cNvSpPr txBox="1"/>
          <p:nvPr/>
        </p:nvSpPr>
        <p:spPr>
          <a:xfrm>
            <a:off x="514350" y="972899"/>
            <a:ext cx="8103870" cy="1938992"/>
          </a:xfrm>
          <a:prstGeom prst="rect">
            <a:avLst/>
          </a:prstGeom>
          <a:noFill/>
        </p:spPr>
        <p:txBody>
          <a:bodyPr wrap="square">
            <a:spAutoFit/>
          </a:bodyPr>
          <a:lstStyle/>
          <a:p>
            <a:r>
              <a:rPr lang="en-US" sz="2000" dirty="0">
                <a:solidFill>
                  <a:schemeClr val="bg1"/>
                </a:solidFill>
              </a:rPr>
              <a:t>Write a detailed description of at least five major components inside a computer. </a:t>
            </a:r>
          </a:p>
          <a:p>
            <a:r>
              <a:rPr lang="en-US" sz="2000" dirty="0">
                <a:solidFill>
                  <a:schemeClr val="bg1"/>
                </a:solidFill>
              </a:rPr>
              <a:t>Explain their functions, how they work, and how they connect with other components. The components should include: CPU (Central Processing Unit), RAM (Random Access Memory), Motherboard, Power Supply, Cooling Systems (Fans, Heat Sinks)</a:t>
            </a:r>
          </a:p>
        </p:txBody>
      </p:sp>
      <p:pic>
        <p:nvPicPr>
          <p:cNvPr id="6" name="Picture 5">
            <a:extLst>
              <a:ext uri="{FF2B5EF4-FFF2-40B4-BE49-F238E27FC236}">
                <a16:creationId xmlns:a16="http://schemas.microsoft.com/office/drawing/2014/main" id="{607B1AB2-60B1-5AB1-095E-F086E1842BF0}"/>
              </a:ext>
            </a:extLst>
          </p:cNvPr>
          <p:cNvPicPr>
            <a:picLocks noChangeAspect="1"/>
          </p:cNvPicPr>
          <p:nvPr/>
        </p:nvPicPr>
        <p:blipFill>
          <a:blip r:embed="rId2"/>
          <a:stretch>
            <a:fillRect/>
          </a:stretch>
        </p:blipFill>
        <p:spPr>
          <a:xfrm>
            <a:off x="4572000" y="2571749"/>
            <a:ext cx="3215813" cy="2251711"/>
          </a:xfrm>
          <a:prstGeom prst="rect">
            <a:avLst/>
          </a:prstGeom>
        </p:spPr>
      </p:pic>
    </p:spTree>
    <p:extLst>
      <p:ext uri="{BB962C8B-B14F-4D97-AF65-F5344CB8AC3E}">
        <p14:creationId xmlns:p14="http://schemas.microsoft.com/office/powerpoint/2010/main" val="132822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1C1C1C"/>
            </a:gs>
            <a:gs pos="100000">
              <a:srgbClr val="426B6A"/>
            </a:gs>
          </a:gsLst>
          <a:lin ang="0" scaled="0"/>
        </a:gradFill>
        <a:effectLst/>
      </p:bgPr>
    </p:bg>
    <p:spTree>
      <p:nvGrpSpPr>
        <p:cNvPr id="1" name="Shape 817"/>
        <p:cNvGrpSpPr/>
        <p:nvPr/>
      </p:nvGrpSpPr>
      <p:grpSpPr>
        <a:xfrm>
          <a:off x="0" y="0"/>
          <a:ext cx="0" cy="0"/>
          <a:chOff x="0" y="0"/>
          <a:chExt cx="0" cy="0"/>
        </a:xfrm>
      </p:grpSpPr>
      <p:grpSp>
        <p:nvGrpSpPr>
          <p:cNvPr id="820" name="Google Shape;820;p60"/>
          <p:cNvGrpSpPr/>
          <p:nvPr/>
        </p:nvGrpSpPr>
        <p:grpSpPr>
          <a:xfrm>
            <a:off x="7336918" y="872362"/>
            <a:ext cx="1585643" cy="403038"/>
            <a:chOff x="7318730" y="4111487"/>
            <a:chExt cx="1585643" cy="403038"/>
          </a:xfrm>
        </p:grpSpPr>
        <p:sp>
          <p:nvSpPr>
            <p:cNvPr id="821" name="Google Shape;821;p60"/>
            <p:cNvSpPr/>
            <p:nvPr/>
          </p:nvSpPr>
          <p:spPr>
            <a:xfrm rot="10800000">
              <a:off x="7459568" y="4173934"/>
              <a:ext cx="1444804"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0"/>
            <p:cNvSpPr/>
            <p:nvPr/>
          </p:nvSpPr>
          <p:spPr>
            <a:xfrm rot="10800000">
              <a:off x="7318730" y="4111487"/>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0"/>
            <p:cNvSpPr/>
            <p:nvPr/>
          </p:nvSpPr>
          <p:spPr>
            <a:xfrm rot="10800000">
              <a:off x="8008196" y="4305621"/>
              <a:ext cx="89617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0"/>
            <p:cNvSpPr/>
            <p:nvPr/>
          </p:nvSpPr>
          <p:spPr>
            <a:xfrm rot="10800000">
              <a:off x="7888972" y="424317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0"/>
            <p:cNvSpPr/>
            <p:nvPr/>
          </p:nvSpPr>
          <p:spPr>
            <a:xfrm rot="10800000">
              <a:off x="8465526" y="4433767"/>
              <a:ext cx="438846"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0"/>
            <p:cNvSpPr/>
            <p:nvPr/>
          </p:nvSpPr>
          <p:spPr>
            <a:xfrm rot="10800000">
              <a:off x="8316655" y="4371324"/>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7" name="Google Shape;827;p60"/>
          <p:cNvSpPr/>
          <p:nvPr/>
        </p:nvSpPr>
        <p:spPr>
          <a:xfrm>
            <a:off x="289778" y="4523706"/>
            <a:ext cx="4626789" cy="18288"/>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0"/>
          <p:cNvSpPr/>
          <p:nvPr/>
        </p:nvSpPr>
        <p:spPr>
          <a:xfrm>
            <a:off x="48422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0"/>
          <p:cNvSpPr txBox="1">
            <a:spLocks noGrp="1"/>
          </p:cNvSpPr>
          <p:nvPr>
            <p:ph type="sldNum" idx="12"/>
          </p:nvPr>
        </p:nvSpPr>
        <p:spPr>
          <a:xfrm>
            <a:off x="7875300" y="4438415"/>
            <a:ext cx="548700" cy="17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a:t>
            </a:r>
            <a:fld id="{00000000-1234-1234-1234-123412341234}" type="slidenum">
              <a:rPr lang="en"/>
              <a:pPr marL="0" lvl="0" indent="0" algn="r" rtl="0">
                <a:spcBef>
                  <a:spcPts val="0"/>
                </a:spcBef>
                <a:spcAft>
                  <a:spcPts val="0"/>
                </a:spcAft>
                <a:buNone/>
              </a:pPr>
              <a:t>56</a:t>
            </a:fld>
            <a:endParaRPr/>
          </a:p>
        </p:txBody>
      </p:sp>
      <p:grpSp>
        <p:nvGrpSpPr>
          <p:cNvPr id="830" name="Google Shape;830;p60"/>
          <p:cNvGrpSpPr/>
          <p:nvPr/>
        </p:nvGrpSpPr>
        <p:grpSpPr>
          <a:xfrm>
            <a:off x="240971" y="4308846"/>
            <a:ext cx="4176678" cy="143201"/>
            <a:chOff x="738250" y="4461246"/>
            <a:chExt cx="4176678" cy="143201"/>
          </a:xfrm>
        </p:grpSpPr>
        <p:sp>
          <p:nvSpPr>
            <p:cNvPr id="831" name="Google Shape;831;p60"/>
            <p:cNvSpPr/>
            <p:nvPr/>
          </p:nvSpPr>
          <p:spPr>
            <a:xfrm>
              <a:off x="738250" y="4523701"/>
              <a:ext cx="4028031"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0"/>
            <p:cNvSpPr/>
            <p:nvPr/>
          </p:nvSpPr>
          <p:spPr>
            <a:xfrm>
              <a:off x="4766056" y="4461246"/>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60"/>
          <p:cNvSpPr/>
          <p:nvPr/>
        </p:nvSpPr>
        <p:spPr>
          <a:xfrm>
            <a:off x="796200" y="432438"/>
            <a:ext cx="215100" cy="215100"/>
          </a:xfrm>
          <a:prstGeom prst="ellipse">
            <a:avLst/>
          </a:prstGeom>
          <a:gradFill>
            <a:gsLst>
              <a:gs pos="0">
                <a:schemeClr val="lt1"/>
              </a:gs>
              <a:gs pos="100000">
                <a:srgbClr val="FF0000"/>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0"/>
          <p:cNvSpPr/>
          <p:nvPr/>
        </p:nvSpPr>
        <p:spPr>
          <a:xfrm>
            <a:off x="1126825" y="432438"/>
            <a:ext cx="215100" cy="215100"/>
          </a:xfrm>
          <a:prstGeom prst="ellipse">
            <a:avLst/>
          </a:prstGeom>
          <a:gradFill>
            <a:gsLst>
              <a:gs pos="0">
                <a:schemeClr val="lt1"/>
              </a:gs>
              <a:gs pos="100000">
                <a:schemeClr val="lt2"/>
              </a:gs>
            </a:gsLst>
            <a:path path="circle">
              <a:fillToRect l="50000" t="50000" r="50000" b="50000"/>
            </a:path>
            <a:tileRect/>
          </a:gradFill>
          <a:ln>
            <a:noFill/>
          </a:ln>
          <a:effectLst>
            <a:outerShdw blurRad="57150"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0"/>
          <p:cNvSpPr/>
          <p:nvPr/>
        </p:nvSpPr>
        <p:spPr>
          <a:xfrm>
            <a:off x="6544825" y="4438425"/>
            <a:ext cx="1071300" cy="170400"/>
          </a:xfrm>
          <a:prstGeom prst="roundRect">
            <a:avLst>
              <a:gd name="adj" fmla="val 50000"/>
            </a:avLst>
          </a:prstGeom>
          <a:noFill/>
          <a:ln w="19050" cap="flat" cmpd="sng">
            <a:solidFill>
              <a:schemeClr val="accent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009" name="Picture 1" descr="C:\Users\My Home Computer\Desktop\images4.jfif"/>
          <p:cNvPicPr>
            <a:picLocks noChangeAspect="1" noChangeArrowheads="1"/>
          </p:cNvPicPr>
          <p:nvPr/>
        </p:nvPicPr>
        <p:blipFill>
          <a:blip r:embed="rId3"/>
          <a:srcRect/>
          <a:stretch>
            <a:fillRect/>
          </a:stretch>
        </p:blipFill>
        <p:spPr bwMode="auto">
          <a:xfrm>
            <a:off x="1509486" y="1030513"/>
            <a:ext cx="6364513" cy="3144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cover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2"/>
          <p:cNvSpPr txBox="1"/>
          <p:nvPr/>
        </p:nvSpPr>
        <p:spPr>
          <a:xfrm>
            <a:off x="410173" y="1115483"/>
            <a:ext cx="6593454" cy="9977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lt1"/>
                </a:solidFill>
                <a:latin typeface="Inconsolata"/>
                <a:ea typeface="Inconsolata"/>
                <a:cs typeface="Inconsolata"/>
                <a:sym typeface="Inconsolata"/>
              </a:rPr>
              <a:t>a very powerful computer that can process large amounts of data.</a:t>
            </a:r>
            <a:endParaRPr lang="en-US" sz="1800" dirty="0">
              <a:solidFill>
                <a:schemeClr val="lt1"/>
              </a:solidFill>
              <a:latin typeface="Inconsolata"/>
              <a:ea typeface="Inconsolata"/>
              <a:cs typeface="Inconsolata"/>
              <a:sym typeface="Inconsolata"/>
            </a:endParaRPr>
          </a:p>
        </p:txBody>
      </p:sp>
      <p:grpSp>
        <p:nvGrpSpPr>
          <p:cNvPr id="327" name="Google Shape;327;p42"/>
          <p:cNvGrpSpPr/>
          <p:nvPr/>
        </p:nvGrpSpPr>
        <p:grpSpPr>
          <a:xfrm>
            <a:off x="7060974" y="1403599"/>
            <a:ext cx="1672852" cy="271351"/>
            <a:chOff x="7239530" y="753659"/>
            <a:chExt cx="1672852" cy="271351"/>
          </a:xfrm>
        </p:grpSpPr>
        <p:sp>
          <p:nvSpPr>
            <p:cNvPr id="328" name="Google Shape;328;p42"/>
            <p:cNvSpPr/>
            <p:nvPr/>
          </p:nvSpPr>
          <p:spPr>
            <a:xfrm rot="10800000">
              <a:off x="7376281" y="816106"/>
              <a:ext cx="153610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2"/>
            <p:cNvSpPr/>
            <p:nvPr/>
          </p:nvSpPr>
          <p:spPr>
            <a:xfrm rot="10800000">
              <a:off x="7239530" y="75365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rot="10800000">
              <a:off x="7833330" y="944251"/>
              <a:ext cx="1079052" cy="18300"/>
            </a:xfrm>
            <a:custGeom>
              <a:avLst/>
              <a:gdLst/>
              <a:ahLst/>
              <a:cxnLst/>
              <a:rect l="l" t="t" r="r" b="b"/>
              <a:pathLst>
                <a:path w="112022" h="516" extrusionOk="0">
                  <a:moveTo>
                    <a:pt x="0" y="1"/>
                  </a:moveTo>
                  <a:lnTo>
                    <a:pt x="0" y="516"/>
                  </a:lnTo>
                  <a:lnTo>
                    <a:pt x="112022" y="516"/>
                  </a:lnTo>
                  <a:lnTo>
                    <a:pt x="112022" y="1"/>
                  </a:ln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2"/>
            <p:cNvSpPr/>
            <p:nvPr/>
          </p:nvSpPr>
          <p:spPr>
            <a:xfrm rot="10800000">
              <a:off x="7692540" y="881809"/>
              <a:ext cx="148871" cy="143201"/>
            </a:xfrm>
            <a:custGeom>
              <a:avLst/>
              <a:gdLst/>
              <a:ahLst/>
              <a:cxnLst/>
              <a:rect l="l" t="t" r="r" b="b"/>
              <a:pathLst>
                <a:path w="3597" h="3460" extrusionOk="0">
                  <a:moveTo>
                    <a:pt x="1867" y="514"/>
                  </a:moveTo>
                  <a:cubicBezTo>
                    <a:pt x="2538" y="516"/>
                    <a:pt x="3082" y="1060"/>
                    <a:pt x="3082" y="1730"/>
                  </a:cubicBezTo>
                  <a:cubicBezTo>
                    <a:pt x="3082" y="2222"/>
                    <a:pt x="2787" y="2666"/>
                    <a:pt x="2332" y="2853"/>
                  </a:cubicBezTo>
                  <a:cubicBezTo>
                    <a:pt x="2182" y="2916"/>
                    <a:pt x="2024" y="2946"/>
                    <a:pt x="1867" y="2946"/>
                  </a:cubicBezTo>
                  <a:cubicBezTo>
                    <a:pt x="1550" y="2946"/>
                    <a:pt x="1239" y="2823"/>
                    <a:pt x="1007" y="2591"/>
                  </a:cubicBezTo>
                  <a:cubicBezTo>
                    <a:pt x="658" y="2242"/>
                    <a:pt x="555" y="1720"/>
                    <a:pt x="742" y="1265"/>
                  </a:cubicBezTo>
                  <a:cubicBezTo>
                    <a:pt x="932" y="811"/>
                    <a:pt x="1376" y="514"/>
                    <a:pt x="1867" y="514"/>
                  </a:cubicBezTo>
                  <a:close/>
                  <a:moveTo>
                    <a:pt x="1867" y="0"/>
                  </a:moveTo>
                  <a:cubicBezTo>
                    <a:pt x="1416" y="0"/>
                    <a:pt x="974" y="175"/>
                    <a:pt x="642" y="507"/>
                  </a:cubicBezTo>
                  <a:cubicBezTo>
                    <a:pt x="149" y="1002"/>
                    <a:pt x="0" y="1746"/>
                    <a:pt x="268" y="2392"/>
                  </a:cubicBezTo>
                  <a:cubicBezTo>
                    <a:pt x="537" y="3039"/>
                    <a:pt x="1166" y="3460"/>
                    <a:pt x="1867" y="3460"/>
                  </a:cubicBezTo>
                  <a:cubicBezTo>
                    <a:pt x="2821" y="3460"/>
                    <a:pt x="3595" y="2685"/>
                    <a:pt x="3597" y="1730"/>
                  </a:cubicBezTo>
                  <a:cubicBezTo>
                    <a:pt x="3597" y="1031"/>
                    <a:pt x="3175" y="400"/>
                    <a:pt x="2529" y="131"/>
                  </a:cubicBezTo>
                  <a:cubicBezTo>
                    <a:pt x="2315" y="43"/>
                    <a:pt x="2090" y="0"/>
                    <a:pt x="1867" y="0"/>
                  </a:cubicBezTo>
                  <a:close/>
                </a:path>
              </a:pathLst>
            </a:custGeom>
            <a:gradFill>
              <a:gsLst>
                <a:gs pos="0">
                  <a:schemeClr val="lt1"/>
                </a:gs>
                <a:gs pos="100000">
                  <a:srgbClr val="A3B7B9"/>
                </a:gs>
              </a:gsLst>
              <a:path path="circle">
                <a:fillToRect l="50000" t="50000" r="50000" b="50000"/>
              </a:path>
              <a:tileRect/>
            </a:gra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42"/>
          <p:cNvSpPr txBox="1">
            <a:spLocks noGrp="1"/>
          </p:cNvSpPr>
          <p:nvPr>
            <p:ph type="title"/>
          </p:nvPr>
        </p:nvSpPr>
        <p:spPr>
          <a:xfrm>
            <a:off x="720000" y="539998"/>
            <a:ext cx="7704000" cy="432900"/>
          </a:xfrm>
          <a:prstGeom prst="rect">
            <a:avLst/>
          </a:prstGeom>
        </p:spPr>
        <p:txBody>
          <a:bodyPr spcFirstLastPara="1" wrap="square" lIns="91425" tIns="91425" rIns="91425" bIns="91425" anchor="ctr" anchorCtr="0">
            <a:noAutofit/>
          </a:bodyPr>
          <a:lstStyle/>
          <a:p>
            <a:pPr lvl="0"/>
            <a:r>
              <a:rPr lang="en-US" dirty="0"/>
              <a:t>Mainframe</a:t>
            </a:r>
            <a:endParaRPr dirty="0"/>
          </a:p>
        </p:txBody>
      </p:sp>
      <p:pic>
        <p:nvPicPr>
          <p:cNvPr id="2" name="Picture 1">
            <a:extLst>
              <a:ext uri="{FF2B5EF4-FFF2-40B4-BE49-F238E27FC236}">
                <a16:creationId xmlns:a16="http://schemas.microsoft.com/office/drawing/2014/main" id="{B54D80DD-DE3A-572C-C50F-9B9305E7C37B}"/>
              </a:ext>
            </a:extLst>
          </p:cNvPr>
          <p:cNvPicPr>
            <a:picLocks noChangeAspect="1"/>
          </p:cNvPicPr>
          <p:nvPr/>
        </p:nvPicPr>
        <p:blipFill>
          <a:blip r:embed="rId3"/>
          <a:stretch>
            <a:fillRect/>
          </a:stretch>
        </p:blipFill>
        <p:spPr>
          <a:xfrm>
            <a:off x="2078144" y="2255865"/>
            <a:ext cx="4803563" cy="2227168"/>
          </a:xfrm>
          <a:prstGeom prst="rect">
            <a:avLst/>
          </a:prstGeom>
        </p:spPr>
      </p:pic>
    </p:spTree>
    <p:extLst>
      <p:ext uri="{BB962C8B-B14F-4D97-AF65-F5344CB8AC3E}">
        <p14:creationId xmlns:p14="http://schemas.microsoft.com/office/powerpoint/2010/main" val="4622328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500" fill="hold"/>
                                        <p:tgtEl>
                                          <p:spTgt spid="332"/>
                                        </p:tgtEl>
                                        <p:attrNameLst>
                                          <p:attrName>ppt_x</p:attrName>
                                        </p:attrNameLst>
                                      </p:cBhvr>
                                      <p:tavLst>
                                        <p:tav tm="0">
                                          <p:val>
                                            <p:strVal val="#ppt_x"/>
                                          </p:val>
                                        </p:tav>
                                        <p:tav tm="100000">
                                          <p:val>
                                            <p:strVal val="#ppt_x"/>
                                          </p:val>
                                        </p:tav>
                                      </p:tavLst>
                                    </p:anim>
                                    <p:anim calcmode="lin" valueType="num">
                                      <p:cBhvr additive="base">
                                        <p:cTn id="8" dur="500" fill="hold"/>
                                        <p:tgtEl>
                                          <p:spTgt spid="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7643-C020-0446-246B-46CC741D91D8}"/>
              </a:ext>
            </a:extLst>
          </p:cNvPr>
          <p:cNvSpPr>
            <a:spLocks noGrp="1"/>
          </p:cNvSpPr>
          <p:nvPr>
            <p:ph type="title"/>
          </p:nvPr>
        </p:nvSpPr>
        <p:spPr/>
        <p:txBody>
          <a:bodyPr/>
          <a:lstStyle/>
          <a:p>
            <a:r>
              <a:rPr lang="en-US" dirty="0"/>
              <a:t>PDA</a:t>
            </a:r>
          </a:p>
        </p:txBody>
      </p:sp>
      <p:pic>
        <p:nvPicPr>
          <p:cNvPr id="3" name="Picture 2">
            <a:extLst>
              <a:ext uri="{FF2B5EF4-FFF2-40B4-BE49-F238E27FC236}">
                <a16:creationId xmlns:a16="http://schemas.microsoft.com/office/drawing/2014/main" id="{C044B663-D893-F1A0-685E-67919871AF29}"/>
              </a:ext>
            </a:extLst>
          </p:cNvPr>
          <p:cNvPicPr>
            <a:picLocks noChangeAspect="1"/>
          </p:cNvPicPr>
          <p:nvPr/>
        </p:nvPicPr>
        <p:blipFill>
          <a:blip r:embed="rId2"/>
          <a:stretch>
            <a:fillRect/>
          </a:stretch>
        </p:blipFill>
        <p:spPr>
          <a:xfrm>
            <a:off x="1743310" y="2143125"/>
            <a:ext cx="5657379" cy="233362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68A194E-1C9F-9D9B-4FA8-71497F33445A}"/>
              </a:ext>
            </a:extLst>
          </p:cNvPr>
          <p:cNvSpPr txBox="1"/>
          <p:nvPr/>
        </p:nvSpPr>
        <p:spPr>
          <a:xfrm>
            <a:off x="720000" y="1143000"/>
            <a:ext cx="7566749" cy="646331"/>
          </a:xfrm>
          <a:prstGeom prst="rect">
            <a:avLst/>
          </a:prstGeom>
          <a:noFill/>
        </p:spPr>
        <p:txBody>
          <a:bodyPr wrap="square">
            <a:spAutoFit/>
          </a:bodyPr>
          <a:lstStyle/>
          <a:p>
            <a:r>
              <a:rPr lang="en-US" sz="1800" b="1" dirty="0">
                <a:solidFill>
                  <a:schemeClr val="bg1"/>
                </a:solidFill>
              </a:rPr>
              <a:t>A PDA (Personal Digital Assistant) is a small computer that is used to organize a person's schedules and information. </a:t>
            </a:r>
          </a:p>
        </p:txBody>
      </p:sp>
    </p:spTree>
    <p:extLst>
      <p:ext uri="{BB962C8B-B14F-4D97-AF65-F5344CB8AC3E}">
        <p14:creationId xmlns:p14="http://schemas.microsoft.com/office/powerpoint/2010/main" val="3741990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B8D6E-E0F4-1C8F-A2EE-FF46309E0E7F}"/>
              </a:ext>
            </a:extLst>
          </p:cNvPr>
          <p:cNvSpPr>
            <a:spLocks noGrp="1"/>
          </p:cNvSpPr>
          <p:nvPr>
            <p:ph type="title"/>
          </p:nvPr>
        </p:nvSpPr>
        <p:spPr/>
        <p:txBody>
          <a:bodyPr/>
          <a:lstStyle/>
          <a:p>
            <a:r>
              <a:rPr lang="en-US" dirty="0"/>
              <a:t>Handheld  PC</a:t>
            </a:r>
          </a:p>
        </p:txBody>
      </p:sp>
      <p:sp>
        <p:nvSpPr>
          <p:cNvPr id="4" name="TextBox 3">
            <a:extLst>
              <a:ext uri="{FF2B5EF4-FFF2-40B4-BE49-F238E27FC236}">
                <a16:creationId xmlns:a16="http://schemas.microsoft.com/office/drawing/2014/main" id="{366669CF-EAFA-231E-E7D4-2704AC78660C}"/>
              </a:ext>
            </a:extLst>
          </p:cNvPr>
          <p:cNvSpPr txBox="1"/>
          <p:nvPr/>
        </p:nvSpPr>
        <p:spPr>
          <a:xfrm>
            <a:off x="409575" y="1149905"/>
            <a:ext cx="8014425" cy="646331"/>
          </a:xfrm>
          <a:prstGeom prst="rect">
            <a:avLst/>
          </a:prstGeom>
          <a:noFill/>
        </p:spPr>
        <p:txBody>
          <a:bodyPr wrap="square">
            <a:spAutoFit/>
          </a:bodyPr>
          <a:lstStyle/>
          <a:p>
            <a:r>
              <a:rPr lang="en-US" sz="1800" b="1" dirty="0">
                <a:solidFill>
                  <a:schemeClr val="bg1"/>
                </a:solidFill>
              </a:rPr>
              <a:t>A handheld PC is a computer that is smaller, slower and less powerful than a laptop and used to browse the Internet and check email. </a:t>
            </a:r>
            <a:endParaRPr lang="en-US" sz="1800" dirty="0"/>
          </a:p>
        </p:txBody>
      </p:sp>
      <p:pic>
        <p:nvPicPr>
          <p:cNvPr id="5" name="Picture 4">
            <a:extLst>
              <a:ext uri="{FF2B5EF4-FFF2-40B4-BE49-F238E27FC236}">
                <a16:creationId xmlns:a16="http://schemas.microsoft.com/office/drawing/2014/main" id="{C96ED23A-6A30-915D-B94D-932FF559A583}"/>
              </a:ext>
            </a:extLst>
          </p:cNvPr>
          <p:cNvPicPr>
            <a:picLocks noChangeAspect="1"/>
          </p:cNvPicPr>
          <p:nvPr/>
        </p:nvPicPr>
        <p:blipFill>
          <a:blip r:embed="rId2"/>
          <a:stretch>
            <a:fillRect/>
          </a:stretch>
        </p:blipFill>
        <p:spPr>
          <a:xfrm>
            <a:off x="1704975" y="2085975"/>
            <a:ext cx="5734050" cy="2381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33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CF3B-E1DC-F4C0-D6C5-1FE0306DEEAE}"/>
              </a:ext>
            </a:extLst>
          </p:cNvPr>
          <p:cNvSpPr>
            <a:spLocks noGrp="1"/>
          </p:cNvSpPr>
          <p:nvPr>
            <p:ph type="title"/>
          </p:nvPr>
        </p:nvSpPr>
        <p:spPr/>
        <p:txBody>
          <a:bodyPr/>
          <a:lstStyle/>
          <a:p>
            <a:r>
              <a:rPr lang="en-US" dirty="0"/>
              <a:t>Server</a:t>
            </a:r>
          </a:p>
        </p:txBody>
      </p:sp>
      <p:pic>
        <p:nvPicPr>
          <p:cNvPr id="3" name="Picture 2">
            <a:extLst>
              <a:ext uri="{FF2B5EF4-FFF2-40B4-BE49-F238E27FC236}">
                <a16:creationId xmlns:a16="http://schemas.microsoft.com/office/drawing/2014/main" id="{230A1FEF-EC5C-FEF0-260B-AD3CAD2BA0F9}"/>
              </a:ext>
            </a:extLst>
          </p:cNvPr>
          <p:cNvPicPr>
            <a:picLocks noChangeAspect="1"/>
          </p:cNvPicPr>
          <p:nvPr/>
        </p:nvPicPr>
        <p:blipFill>
          <a:blip r:embed="rId2"/>
          <a:stretch>
            <a:fillRect/>
          </a:stretch>
        </p:blipFill>
        <p:spPr>
          <a:xfrm>
            <a:off x="1657350" y="2257424"/>
            <a:ext cx="5829300" cy="234607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3F913B6-DB5B-B686-F5DC-A65935C1B60B}"/>
              </a:ext>
            </a:extLst>
          </p:cNvPr>
          <p:cNvSpPr txBox="1"/>
          <p:nvPr/>
        </p:nvSpPr>
        <p:spPr>
          <a:xfrm>
            <a:off x="628650" y="972899"/>
            <a:ext cx="7543800" cy="830997"/>
          </a:xfrm>
          <a:prstGeom prst="rect">
            <a:avLst/>
          </a:prstGeom>
          <a:noFill/>
        </p:spPr>
        <p:txBody>
          <a:bodyPr wrap="square">
            <a:spAutoFit/>
          </a:bodyPr>
          <a:lstStyle/>
          <a:p>
            <a:r>
              <a:rPr lang="en-US" dirty="0"/>
              <a:t> </a:t>
            </a:r>
            <a:r>
              <a:rPr lang="en-US" sz="2400" dirty="0">
                <a:solidFill>
                  <a:schemeClr val="bg1"/>
                </a:solidFill>
              </a:rPr>
              <a:t>A server is a computer that connects many computers to hardware. </a:t>
            </a:r>
          </a:p>
        </p:txBody>
      </p:sp>
    </p:spTree>
    <p:extLst>
      <p:ext uri="{BB962C8B-B14F-4D97-AF65-F5344CB8AC3E}">
        <p14:creationId xmlns:p14="http://schemas.microsoft.com/office/powerpoint/2010/main" val="2984179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Engineering Major for College: Computer Engineering by Slidesgo">
  <a:themeElements>
    <a:clrScheme name="Simple Light">
      <a:dk1>
        <a:srgbClr val="1C1C1C"/>
      </a:dk1>
      <a:lt1>
        <a:srgbClr val="F3F3F3"/>
      </a:lt1>
      <a:dk2>
        <a:srgbClr val="426B6A"/>
      </a:dk2>
      <a:lt2>
        <a:srgbClr val="00FF00"/>
      </a:lt2>
      <a:accent1>
        <a:srgbClr val="F81616"/>
      </a:accent1>
      <a:accent2>
        <a:srgbClr val="A3B7B9"/>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TotalTime>
  <Words>2942</Words>
  <Application>Microsoft Office PowerPoint</Application>
  <PresentationFormat>On-screen Show (16:9)</PresentationFormat>
  <Paragraphs>334</Paragraphs>
  <Slides>56</Slides>
  <Notes>31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Times New Roman</vt:lpstr>
      <vt:lpstr>Inconsolata</vt:lpstr>
      <vt:lpstr>Bebas Neue</vt:lpstr>
      <vt:lpstr>Russo One</vt:lpstr>
      <vt:lpstr>Calibri</vt:lpstr>
      <vt:lpstr>Wingdings</vt:lpstr>
      <vt:lpstr>Engineering Major for College: Computer Engineering by Slidesgo</vt:lpstr>
      <vt:lpstr>Introduction to Computing Systems</vt:lpstr>
      <vt:lpstr>01</vt:lpstr>
      <vt:lpstr>Lead-in: </vt:lpstr>
      <vt:lpstr>Workstation</vt:lpstr>
      <vt:lpstr>Tablet</vt:lpstr>
      <vt:lpstr>Mainframe</vt:lpstr>
      <vt:lpstr>PDA</vt:lpstr>
      <vt:lpstr>Handheld  PC</vt:lpstr>
      <vt:lpstr>Server</vt:lpstr>
      <vt:lpstr>Supercomputer</vt:lpstr>
      <vt:lpstr>Read the sentences and choose the correct word </vt:lpstr>
      <vt:lpstr>Match the words with the definitions (A-C)</vt:lpstr>
      <vt:lpstr>Grammar</vt:lpstr>
      <vt:lpstr>PowerPoint Presentation</vt:lpstr>
      <vt:lpstr>PowerPoint Presentation</vt:lpstr>
      <vt:lpstr>Convert the sentences from Active to Passive or Passive to Active</vt:lpstr>
      <vt:lpstr>Activity</vt:lpstr>
      <vt:lpstr>Watch a video &amp; answer the questions </vt:lpstr>
      <vt:lpstr>Mark the following statements as True or False</vt:lpstr>
      <vt:lpstr>Listen to a conversation between an IT professional and a new employee. Choose the correct answers.</vt:lpstr>
      <vt:lpstr>                Case Study on Smart Home Security  </vt:lpstr>
      <vt:lpstr>Challenges:</vt:lpstr>
      <vt:lpstr>Applications:</vt:lpstr>
      <vt:lpstr>Group Activity: </vt:lpstr>
      <vt:lpstr>Homework</vt:lpstr>
      <vt:lpstr>PowerPoint Presentation</vt:lpstr>
      <vt:lpstr>Inside the computer</vt:lpstr>
      <vt:lpstr>Identify and describe the primary internal components of a computer; </vt:lpstr>
      <vt:lpstr>Get Ready!</vt:lpstr>
      <vt:lpstr>Heat sink </vt:lpstr>
      <vt:lpstr>RAM</vt:lpstr>
      <vt:lpstr>Expansion cards</vt:lpstr>
      <vt:lpstr>Processor</vt:lpstr>
      <vt:lpstr>Hard drive </vt:lpstr>
      <vt:lpstr>Case  </vt:lpstr>
      <vt:lpstr>Fan  </vt:lpstr>
      <vt:lpstr>Motherboard</vt:lpstr>
      <vt:lpstr>Power supply   </vt:lpstr>
      <vt:lpstr>Activity:</vt:lpstr>
      <vt:lpstr>Activity:</vt:lpstr>
      <vt:lpstr>Match the words with the definitions (A-F)</vt:lpstr>
      <vt:lpstr>Reading</vt:lpstr>
      <vt:lpstr>Questions  to check comprehension: </vt:lpstr>
      <vt:lpstr>Questions to check comprehension: </vt:lpstr>
      <vt:lpstr>Questions to check comprehension: </vt:lpstr>
      <vt:lpstr>Listen to a conversation between a technology support specialist and a customer. Mark the statements as True or False.</vt:lpstr>
      <vt:lpstr>Listen again and complete the conversation.</vt:lpstr>
      <vt:lpstr>Grammar Focus: Present Simple in Active &amp; Passive</vt:lpstr>
      <vt:lpstr>Case Study: Troubleshooting a Slow Computer</vt:lpstr>
      <vt:lpstr>Brainstorm to prevent this problem:  </vt:lpstr>
      <vt:lpstr>Group Presentation</vt:lpstr>
      <vt:lpstr>Role-Playing: "Be the Technician" </vt:lpstr>
      <vt:lpstr>   Let’s wrap-up with quizzes! https://quizizz.com/admin/quiz/5b987565ea47280019db6938/inside-a-computer </vt:lpstr>
      <vt:lpstr>Create a Computer Component Ad Use creativity to apply knowledge of computer parts. Design an advertisement (social media ad) for a specific computer component, highlighting its features and why someone should buy it. </vt:lpstr>
      <vt:lpstr>Home Assignment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Major  for College:  Computer Engineering</dc:title>
  <dc:creator>Пользователь</dc:creator>
  <cp:lastModifiedBy>User</cp:lastModifiedBy>
  <cp:revision>183</cp:revision>
  <dcterms:modified xsi:type="dcterms:W3CDTF">2024-09-16T01:34:53Z</dcterms:modified>
</cp:coreProperties>
</file>